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88" r:id="rId3"/>
    <p:sldId id="289" r:id="rId4"/>
    <p:sldId id="290" r:id="rId5"/>
    <p:sldId id="299" r:id="rId6"/>
    <p:sldId id="292" r:id="rId7"/>
    <p:sldId id="295" r:id="rId8"/>
    <p:sldId id="304" r:id="rId9"/>
    <p:sldId id="302" r:id="rId10"/>
    <p:sldId id="265" r:id="rId11"/>
    <p:sldId id="274" r:id="rId12"/>
    <p:sldId id="272" r:id="rId13"/>
    <p:sldId id="279" r:id="rId14"/>
    <p:sldId id="281" r:id="rId15"/>
    <p:sldId id="298" r:id="rId16"/>
    <p:sldId id="301" r:id="rId17"/>
    <p:sldId id="291" r:id="rId18"/>
    <p:sldId id="283" r:id="rId19"/>
    <p:sldId id="303" r:id="rId20"/>
    <p:sldId id="305" r:id="rId21"/>
    <p:sldId id="306" r:id="rId22"/>
    <p:sldId id="307" r:id="rId23"/>
    <p:sldId id="296" r:id="rId24"/>
    <p:sldId id="300" r:id="rId25"/>
    <p:sldId id="284" r:id="rId26"/>
    <p:sldId id="280" r:id="rId27"/>
    <p:sldId id="273" r:id="rId28"/>
    <p:sldId id="278" r:id="rId29"/>
    <p:sldId id="276" r:id="rId30"/>
    <p:sldId id="277" r:id="rId31"/>
    <p:sldId id="263" r:id="rId32"/>
    <p:sldId id="268" r:id="rId33"/>
    <p:sldId id="271" r:id="rId34"/>
    <p:sldId id="275" r:id="rId35"/>
    <p:sldId id="267" r:id="rId36"/>
    <p:sldId id="266" r:id="rId37"/>
    <p:sldId id="260" r:id="rId38"/>
    <p:sldId id="262" r:id="rId39"/>
    <p:sldId id="264" r:id="rId40"/>
    <p:sldId id="261" r:id="rId41"/>
    <p:sldId id="259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FD1"/>
    <a:srgbClr val="D31B1F"/>
    <a:srgbClr val="00785C"/>
    <a:srgbClr val="008078"/>
    <a:srgbClr val="008F86"/>
    <a:srgbClr val="C3C8BC"/>
    <a:srgbClr val="3A3034"/>
    <a:srgbClr val="41363A"/>
    <a:srgbClr val="EB1E23"/>
    <a:srgbClr val="00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DDB5B-3B7E-48D7-B55F-BF5D8F74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4C2C5-BE5E-4512-A75F-54ABA28F3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FB18-A32F-49AE-8776-91CA5120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2A903F-B15A-4954-AB1A-EE49A703340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A50E7-015F-4AFE-99D2-E7CC46D4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377A6-CE19-4017-994A-2E85E553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159A47-68B8-48F5-81AE-21E71A51D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58F29D-44A6-4A64-9738-D7C4A3B99E12}"/>
              </a:ext>
            </a:extLst>
          </p:cNvPr>
          <p:cNvSpPr/>
          <p:nvPr userDrawn="1"/>
        </p:nvSpPr>
        <p:spPr>
          <a:xfrm>
            <a:off x="194400" y="545261"/>
            <a:ext cx="11802130" cy="61492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542A1-6162-4937-9701-E603A94A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00" y="4283766"/>
            <a:ext cx="11802130" cy="238539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017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6495D-F8FB-4E39-8120-EB587724F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1A2AF0-7A73-4938-9C7B-558A17F1A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D156-FE6A-401B-911E-6C92CA71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4FB9-A0D9-4F6F-A992-7B20370F60EB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A9B26-DF18-44E5-9C07-38C29889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0FD5A-9B15-4546-827A-6301607A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690" y="0"/>
            <a:ext cx="2956476" cy="5461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0" y="447674"/>
            <a:ext cx="2956476" cy="98425"/>
          </a:xfrm>
          <a:prstGeom prst="rect">
            <a:avLst/>
          </a:prstGeom>
          <a:solidFill>
            <a:srgbClr val="C3C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34429-6185-4725-A935-637FDEBA19BC}"/>
              </a:ext>
            </a:extLst>
          </p:cNvPr>
          <p:cNvSpPr/>
          <p:nvPr userDrawn="1"/>
        </p:nvSpPr>
        <p:spPr>
          <a:xfrm>
            <a:off x="2957166" y="0"/>
            <a:ext cx="9234833" cy="546100"/>
          </a:xfrm>
          <a:prstGeom prst="rect">
            <a:avLst/>
          </a:prstGeom>
          <a:solidFill>
            <a:srgbClr val="0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0"/>
            <a:ext cx="800100" cy="546100"/>
          </a:xfrm>
          <a:prstGeom prst="parallelogram">
            <a:avLst>
              <a:gd name="adj" fmla="val 67777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447674"/>
            <a:ext cx="495300" cy="98425"/>
          </a:xfrm>
          <a:prstGeom prst="parallelogram">
            <a:avLst>
              <a:gd name="adj" fmla="val 67777"/>
            </a:avLst>
          </a:prstGeom>
          <a:solidFill>
            <a:srgbClr val="008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5F8C0-C6DA-4B5B-BD6C-B5FF59DD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651BF2-D715-4C73-93DC-4A5FE8C54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7A41A-E537-41AD-8727-129834CD8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4FB9-A0D9-4F6F-A992-7B20370F60EB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27FA5-5EB9-44E8-A506-CB215ECCB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BDF5D-74A5-46CC-8608-E2FEFDC04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jpg"/><Relationship Id="rId3" Type="http://schemas.openxmlformats.org/officeDocument/2006/relationships/image" Target="../media/image20.jpg"/><Relationship Id="rId7" Type="http://schemas.microsoft.com/office/2007/relationships/hdphoto" Target="../media/hdphoto4.wdp"/><Relationship Id="rId12" Type="http://schemas.openxmlformats.org/officeDocument/2006/relationships/image" Target="../media/image25.jpg"/><Relationship Id="rId17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jpg"/><Relationship Id="rId5" Type="http://schemas.openxmlformats.org/officeDocument/2006/relationships/image" Target="../media/image21.jpg"/><Relationship Id="rId15" Type="http://schemas.openxmlformats.org/officeDocument/2006/relationships/image" Target="../media/image28.jpg"/><Relationship Id="rId10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microsoft.com/office/2007/relationships/hdphoto" Target="../media/hdphoto5.wdp"/><Relationship Id="rId1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23.png"/><Relationship Id="rId3" Type="http://schemas.openxmlformats.org/officeDocument/2006/relationships/image" Target="../media/image15.jpg"/><Relationship Id="rId7" Type="http://schemas.openxmlformats.org/officeDocument/2006/relationships/image" Target="../media/image31.jp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4.jpg"/><Relationship Id="rId5" Type="http://schemas.openxmlformats.org/officeDocument/2006/relationships/image" Target="../media/image22.png"/><Relationship Id="rId15" Type="http://schemas.openxmlformats.org/officeDocument/2006/relationships/image" Target="../media/image20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8.jp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12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0.jp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openxmlformats.org/officeDocument/2006/relationships/image" Target="../media/image27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7.wdp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52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4.jp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12" Type="http://schemas.openxmlformats.org/officeDocument/2006/relationships/image" Target="../media/image2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9.png"/><Relationship Id="rId15" Type="http://schemas.openxmlformats.org/officeDocument/2006/relationships/image" Target="../media/image20.jpg"/><Relationship Id="rId10" Type="http://schemas.openxmlformats.org/officeDocument/2006/relationships/image" Target="../media/image21.jpg"/><Relationship Id="rId4" Type="http://schemas.microsoft.com/office/2007/relationships/hdphoto" Target="../media/hdphoto4.wdp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jpg"/><Relationship Id="rId7" Type="http://schemas.openxmlformats.org/officeDocument/2006/relationships/image" Target="../media/image20.jpg"/><Relationship Id="rId12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3.png"/><Relationship Id="rId5" Type="http://schemas.openxmlformats.org/officeDocument/2006/relationships/image" Target="../media/image27.jpg"/><Relationship Id="rId10" Type="http://schemas.openxmlformats.org/officeDocument/2006/relationships/image" Target="../media/image29.png"/><Relationship Id="rId4" Type="http://schemas.openxmlformats.org/officeDocument/2006/relationships/image" Target="../media/image26.jp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jpg"/><Relationship Id="rId5" Type="http://schemas.openxmlformats.org/officeDocument/2006/relationships/image" Target="../media/image21.jpg"/><Relationship Id="rId10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12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53.png"/><Relationship Id="rId5" Type="http://schemas.openxmlformats.org/officeDocument/2006/relationships/image" Target="../media/image29.png"/><Relationship Id="rId10" Type="http://schemas.openxmlformats.org/officeDocument/2006/relationships/image" Target="../media/image18.jpeg"/><Relationship Id="rId4" Type="http://schemas.microsoft.com/office/2007/relationships/hdphoto" Target="../media/hdphoto4.wdp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36" y="4228771"/>
            <a:ext cx="5404167" cy="2628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2" y="4095748"/>
            <a:ext cx="5404167" cy="26289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D535A0-7D38-49F6-82E6-E6D8C070910C}"/>
              </a:ext>
            </a:extLst>
          </p:cNvPr>
          <p:cNvGrpSpPr>
            <a:grpSpLocks noChangeAspect="1"/>
          </p:cNvGrpSpPr>
          <p:nvPr/>
        </p:nvGrpSpPr>
        <p:grpSpPr>
          <a:xfrm>
            <a:off x="4608971" y="-95695"/>
            <a:ext cx="7621129" cy="4324795"/>
            <a:chOff x="226693" y="2706810"/>
            <a:chExt cx="3829597" cy="217319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93" y="2754230"/>
              <a:ext cx="3806229" cy="21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9" y="2706810"/>
              <a:ext cx="3821631" cy="217319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024A4C-5F01-4FEC-A2EE-9B8CFBA1ED5E}"/>
              </a:ext>
            </a:extLst>
          </p:cNvPr>
          <p:cNvSpPr/>
          <p:nvPr/>
        </p:nvSpPr>
        <p:spPr>
          <a:xfrm>
            <a:off x="689" y="0"/>
            <a:ext cx="4551855" cy="68580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793" y="4094802"/>
            <a:ext cx="4048640" cy="902902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타 게임 분석하여</a:t>
            </a:r>
            <a:endParaRPr lang="en-US" altLang="ko-KR" sz="2000" dirty="0"/>
          </a:p>
          <a:p>
            <a:pPr algn="l"/>
            <a:r>
              <a:rPr lang="ko-KR" altLang="en-US" sz="2000" dirty="0"/>
              <a:t>차별화 요소 기획 하기</a:t>
            </a:r>
            <a:r>
              <a:rPr lang="en-US" altLang="ko-KR" sz="2000" dirty="0"/>
              <a:t>.</a:t>
            </a:r>
          </a:p>
        </p:txBody>
      </p:sp>
      <p:pic>
        <p:nvPicPr>
          <p:cNvPr id="9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r="12872"/>
          <a:stretch/>
        </p:blipFill>
        <p:spPr bwMode="auto">
          <a:xfrm>
            <a:off x="8658225" y="4095748"/>
            <a:ext cx="3534896" cy="26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7303" r="12872"/>
          <a:stretch/>
        </p:blipFill>
        <p:spPr bwMode="auto">
          <a:xfrm flipV="1">
            <a:off x="8658225" y="6783315"/>
            <a:ext cx="3534896" cy="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1" r="12872" b="90750"/>
          <a:stretch/>
        </p:blipFill>
        <p:spPr bwMode="auto">
          <a:xfrm flipV="1">
            <a:off x="8659346" y="3809999"/>
            <a:ext cx="3534896" cy="28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0538E7-2FD2-4426-9BB5-479BBE451FB4}"/>
              </a:ext>
            </a:extLst>
          </p:cNvPr>
          <p:cNvSpPr/>
          <p:nvPr/>
        </p:nvSpPr>
        <p:spPr>
          <a:xfrm>
            <a:off x="4552545" y="0"/>
            <a:ext cx="7639454" cy="6857999"/>
          </a:xfrm>
          <a:prstGeom prst="rect">
            <a:avLst/>
          </a:prstGeom>
          <a:solidFill>
            <a:srgbClr val="3A303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6A3BF04C-8855-4CBD-A879-73E00166F336}"/>
              </a:ext>
            </a:extLst>
          </p:cNvPr>
          <p:cNvSpPr/>
          <p:nvPr/>
        </p:nvSpPr>
        <p:spPr>
          <a:xfrm>
            <a:off x="3668636" y="0"/>
            <a:ext cx="1614834" cy="6858000"/>
          </a:xfrm>
          <a:prstGeom prst="parallelogram">
            <a:avLst>
              <a:gd name="adj" fmla="val 43968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312D7C-969B-4030-9D8A-BCF938C50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93" y="3045755"/>
            <a:ext cx="6519197" cy="76649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/>
              <a:t>핵심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시스템 기획</a:t>
            </a:r>
            <a:endParaRPr lang="en-US" sz="3600" b="1" dirty="0"/>
          </a:p>
        </p:txBody>
      </p:sp>
      <p:sp>
        <p:nvSpPr>
          <p:cNvPr id="19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 txBox="1">
            <a:spLocks/>
          </p:cNvSpPr>
          <p:nvPr/>
        </p:nvSpPr>
        <p:spPr>
          <a:xfrm>
            <a:off x="292760" y="6100953"/>
            <a:ext cx="4048640" cy="4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작성자 김 광현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1094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" y="961733"/>
            <a:ext cx="4937453" cy="240186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3" y="534070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정보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498358" y="961733"/>
            <a:ext cx="666456" cy="2822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0363" y="1014840"/>
            <a:ext cx="2688431" cy="274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73619" y="1367909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63238" y="2018149"/>
            <a:ext cx="791340" cy="35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5853" y="961733"/>
            <a:ext cx="339927" cy="37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5853" y="2656216"/>
            <a:ext cx="4312505" cy="707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98358" y="1943100"/>
            <a:ext cx="624948" cy="14204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0" idx="6"/>
            <a:endCxn id="22" idx="1"/>
          </p:cNvCxnSpPr>
          <p:nvPr/>
        </p:nvCxnSpPr>
        <p:spPr>
          <a:xfrm>
            <a:off x="5164814" y="1102852"/>
            <a:ext cx="810114" cy="178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974928" y="998406"/>
            <a:ext cx="598990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획득한 재화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종료 시 획득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캐릭터 업그레이드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무기 구매 등에 사용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4926" y="1869035"/>
            <a:ext cx="5989912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캐릭터 </a:t>
            </a:r>
            <a:r>
              <a:rPr lang="en-US" altLang="ko-KR" sz="1400" b="1" dirty="0">
                <a:solidFill>
                  <a:schemeClr val="tx1"/>
                </a:solidFill>
              </a:rPr>
              <a:t>HP.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7454" y="3600804"/>
            <a:ext cx="210239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몬스터 </a:t>
            </a:r>
            <a:r>
              <a:rPr lang="en-US" altLang="ko-KR" sz="1400" b="1" dirty="0">
                <a:solidFill>
                  <a:schemeClr val="tx1"/>
                </a:solidFill>
              </a:rPr>
              <a:t>HP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87454" y="4681315"/>
            <a:ext cx="487692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일시 정지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게임 진행을 멈추고 </a:t>
            </a:r>
            <a:r>
              <a:rPr lang="en-US" altLang="ko-KR" sz="1400" b="1" dirty="0">
                <a:solidFill>
                  <a:schemeClr val="tx1"/>
                </a:solidFill>
              </a:rPr>
              <a:t>UI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74926" y="3591279"/>
            <a:ext cx="598991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전체 킬 수</a:t>
            </a:r>
          </a:p>
        </p:txBody>
      </p:sp>
      <p:cxnSp>
        <p:nvCxnSpPr>
          <p:cNvPr id="27" name="꺾인 연결선 26"/>
          <p:cNvCxnSpPr>
            <a:stCxn id="14" idx="4"/>
            <a:endCxn id="25" idx="1"/>
          </p:cNvCxnSpPr>
          <p:nvPr/>
        </p:nvCxnSpPr>
        <p:spPr>
          <a:xfrm rot="16200000" flipH="1">
            <a:off x="-1242510" y="2934148"/>
            <a:ext cx="3628291" cy="4316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2"/>
            <a:endCxn id="24" idx="1"/>
          </p:cNvCxnSpPr>
          <p:nvPr/>
        </p:nvCxnSpPr>
        <p:spPr>
          <a:xfrm rot="10800000" flipV="1">
            <a:off x="787454" y="2197280"/>
            <a:ext cx="1075784" cy="1686322"/>
          </a:xfrm>
          <a:prstGeom prst="bentConnector3">
            <a:avLst>
              <a:gd name="adj1" fmla="val 1212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10749" r="12516" b="11505"/>
          <a:stretch/>
        </p:blipFill>
        <p:spPr>
          <a:xfrm>
            <a:off x="787454" y="5243918"/>
            <a:ext cx="2369814" cy="1240322"/>
          </a:xfrm>
          <a:prstGeom prst="rect">
            <a:avLst/>
          </a:prstGeom>
        </p:spPr>
      </p:pic>
      <p:cxnSp>
        <p:nvCxnSpPr>
          <p:cNvPr id="38" name="꺾인 연결선 37"/>
          <p:cNvCxnSpPr>
            <a:stCxn id="11" idx="5"/>
            <a:endCxn id="23" idx="1"/>
          </p:cNvCxnSpPr>
          <p:nvPr/>
        </p:nvCxnSpPr>
        <p:spPr>
          <a:xfrm rot="16200000" flipH="1">
            <a:off x="4338660" y="515567"/>
            <a:ext cx="902688" cy="23698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2" idx="5"/>
            <a:endCxn id="26" idx="1"/>
          </p:cNvCxnSpPr>
          <p:nvPr/>
        </p:nvCxnSpPr>
        <p:spPr>
          <a:xfrm rot="16200000" flipH="1">
            <a:off x="3407377" y="1306527"/>
            <a:ext cx="2234979" cy="29001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7453" y="4162912"/>
            <a:ext cx="2102397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</a:rPr>
              <a:t>를 기준으로 출력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63035" y="5243918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게임 재 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63035" y="6000937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홈 화면으로 돌아감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74925" y="4148767"/>
            <a:ext cx="5989912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스테이지 진행 정도</a:t>
            </a:r>
            <a:r>
              <a:rPr lang="en-US" altLang="ko-KR" sz="1400" dirty="0">
                <a:solidFill>
                  <a:schemeClr val="tx1"/>
                </a:solidFill>
              </a:rPr>
              <a:t>. 25</a:t>
            </a:r>
            <a:r>
              <a:rPr lang="ko-KR" altLang="en-US" sz="1400" dirty="0">
                <a:solidFill>
                  <a:schemeClr val="tx1"/>
                </a:solidFill>
              </a:rPr>
              <a:t>킬 단위로 스테이지가 바뀜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368933" y="5727221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70" idx="6"/>
            <a:endCxn id="50" idx="1"/>
          </p:cNvCxnSpPr>
          <p:nvPr/>
        </p:nvCxnSpPr>
        <p:spPr>
          <a:xfrm flipV="1">
            <a:off x="2424740" y="5485570"/>
            <a:ext cx="1038295" cy="400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7" idx="6"/>
            <a:endCxn id="51" idx="1"/>
          </p:cNvCxnSpPr>
          <p:nvPr/>
        </p:nvCxnSpPr>
        <p:spPr>
          <a:xfrm>
            <a:off x="2497874" y="6187027"/>
            <a:ext cx="965161" cy="555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442067" y="6028168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974927" y="2434630"/>
            <a:ext cx="5989910" cy="1022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지속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데미지를</a:t>
            </a:r>
            <a:r>
              <a:rPr lang="ko-KR" altLang="en-US" sz="1400" b="1" dirty="0">
                <a:solidFill>
                  <a:srgbClr val="FF0000"/>
                </a:solidFill>
              </a:rPr>
              <a:t> 받으며 스테이지 수준이 올라 갈 수록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</a:t>
            </a:r>
            <a:r>
              <a:rPr lang="ko-KR" altLang="en-US" sz="1400" b="1" dirty="0">
                <a:solidFill>
                  <a:srgbClr val="FF0000"/>
                </a:solidFill>
              </a:rPr>
              <a:t> 증가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몬스터에게</a:t>
            </a:r>
            <a:r>
              <a:rPr lang="ko-KR" altLang="en-US" sz="1400" dirty="0">
                <a:solidFill>
                  <a:schemeClr val="tx1"/>
                </a:solidFill>
              </a:rPr>
              <a:t> 피격 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</a:t>
            </a:r>
            <a:r>
              <a:rPr lang="ko-KR" altLang="en-US" sz="1400" dirty="0">
                <a:solidFill>
                  <a:schemeClr val="tx1"/>
                </a:solidFill>
              </a:rPr>
              <a:t> 만큼 깎임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이 되면 게임 종료</a:t>
            </a:r>
          </a:p>
        </p:txBody>
      </p:sp>
      <p:sp>
        <p:nvSpPr>
          <p:cNvPr id="89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4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그룹 2058"/>
          <p:cNvGrpSpPr/>
          <p:nvPr/>
        </p:nvGrpSpPr>
        <p:grpSpPr>
          <a:xfrm>
            <a:off x="234484" y="1704672"/>
            <a:ext cx="3799493" cy="2375371"/>
            <a:chOff x="187658" y="935003"/>
            <a:chExt cx="3799493" cy="2375371"/>
          </a:xfrm>
        </p:grpSpPr>
        <p:pic>
          <p:nvPicPr>
            <p:cNvPr id="7" name="Picture 2" descr="Image result for devil eater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58" y="935003"/>
              <a:ext cx="3799492" cy="237537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216233" y="2527599"/>
              <a:ext cx="649422" cy="74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442007" y="2742437"/>
              <a:ext cx="545143" cy="5618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71297" y="2200077"/>
              <a:ext cx="615854" cy="5573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559538" y="183056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저장 가능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조작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9537" y="3506006"/>
            <a:ext cx="745015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가장 앞에 있는 적을 공격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공격을 홀드</a:t>
            </a:r>
            <a:r>
              <a:rPr lang="en-US" altLang="ko-KR" sz="1400" b="1" dirty="0">
                <a:solidFill>
                  <a:schemeClr val="tx1"/>
                </a:solidFill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</a:rPr>
              <a:t>터치 후 떼지 않음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하면 계속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59537" y="94007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번 충전 시 한 번의 스킬을 사용 할 수 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22" idx="0"/>
            <a:endCxn id="25" idx="1"/>
          </p:cNvCxnSpPr>
          <p:nvPr/>
        </p:nvCxnSpPr>
        <p:spPr>
          <a:xfrm rot="5400000" flipH="1" flipV="1">
            <a:off x="3269358" y="1679568"/>
            <a:ext cx="1746870" cy="833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6"/>
            <a:endCxn id="24" idx="1"/>
          </p:cNvCxnSpPr>
          <p:nvPr/>
        </p:nvCxnSpPr>
        <p:spPr>
          <a:xfrm flipV="1">
            <a:off x="4033976" y="3788804"/>
            <a:ext cx="525561" cy="42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559538" y="216847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무기나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업그레이드로</a:t>
            </a:r>
            <a:r>
              <a:rPr lang="ko-KR" altLang="en-US" sz="1400" dirty="0">
                <a:solidFill>
                  <a:schemeClr val="tx1"/>
                </a:solidFill>
              </a:rPr>
              <a:t> 충전 회수를 낮추거나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상승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59537" y="149230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사용 시 장총으로 총을 쏘는 모션을 취하고 모션 동안 </a:t>
            </a:r>
            <a:r>
              <a:rPr lang="ko-KR" altLang="en-US" sz="1400" b="1" dirty="0">
                <a:solidFill>
                  <a:srgbClr val="FF0000"/>
                </a:solidFill>
              </a:rPr>
              <a:t>무적 상태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9537" y="407072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공격 속도와 공격력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치명타 확률 등 </a:t>
            </a:r>
            <a:r>
              <a:rPr lang="ko-KR" altLang="en-US" sz="1400" b="1" dirty="0">
                <a:solidFill>
                  <a:srgbClr val="FF0000"/>
                </a:solidFill>
              </a:rPr>
              <a:t>능력치 영향을 받는다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9537" y="440518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 해당 상태에서 피격 시 </a:t>
            </a:r>
            <a:r>
              <a:rPr lang="ko-KR" altLang="en-US" sz="1400" b="1" dirty="0">
                <a:solidFill>
                  <a:srgbClr val="FF0000"/>
                </a:solidFill>
              </a:rPr>
              <a:t>공격 할 수 없는 상태가 된다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59536" y="506712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방어를 </a:t>
            </a:r>
            <a:r>
              <a:rPr lang="ko-KR" altLang="en-US" sz="1400" b="1" dirty="0" err="1">
                <a:solidFill>
                  <a:schemeClr val="tx1"/>
                </a:solidFill>
              </a:rPr>
              <a:t>홀드하면</a:t>
            </a:r>
            <a:r>
              <a:rPr lang="ko-KR" altLang="en-US" sz="1400" b="1" dirty="0">
                <a:solidFill>
                  <a:schemeClr val="tx1"/>
                </a:solidFill>
              </a:rPr>
              <a:t> 계속 방어 모션을 취한다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9536" y="5634788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방어 상태에서 </a:t>
            </a:r>
            <a:r>
              <a:rPr lang="ko-KR" altLang="en-US" sz="1400" b="1" dirty="0">
                <a:solidFill>
                  <a:srgbClr val="FF0000"/>
                </a:solidFill>
              </a:rPr>
              <a:t>피격 시 감소한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59536" y="597866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몬스터의 공격 </a:t>
            </a:r>
            <a:r>
              <a:rPr lang="ko-KR" altLang="en-US" sz="1400" b="1" dirty="0">
                <a:solidFill>
                  <a:srgbClr val="FF0000"/>
                </a:solidFill>
              </a:rPr>
              <a:t>타이밍에 맞춰 방어 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긴급 방어</a:t>
            </a:r>
            <a:r>
              <a:rPr lang="en-US" altLang="ko-KR" sz="1400" b="1" dirty="0">
                <a:solidFill>
                  <a:srgbClr val="FF0000"/>
                </a:solidFill>
              </a:rPr>
              <a:t>’ </a:t>
            </a:r>
            <a:r>
              <a:rPr lang="ko-KR" altLang="en-US" sz="1400" b="1" dirty="0">
                <a:solidFill>
                  <a:srgbClr val="FF0000"/>
                </a:solidFill>
              </a:rPr>
              <a:t>가 적용</a:t>
            </a:r>
            <a:r>
              <a:rPr lang="ko-KR" altLang="en-US" sz="1400" dirty="0">
                <a:solidFill>
                  <a:schemeClr val="tx1"/>
                </a:solidFill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4539287" y="2555551"/>
            <a:ext cx="762301" cy="56984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5301588" y="2541913"/>
            <a:ext cx="6609961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충전 회수 만큼 불이 켜지고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모두 차면 스킬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발이 저장되어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위쪽에 총알 모양에 불이 들어오는 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5" name="꺾인 연결선 54"/>
          <p:cNvCxnSpPr>
            <a:stCxn id="22" idx="0"/>
            <a:endCxn id="53" idx="1"/>
          </p:cNvCxnSpPr>
          <p:nvPr/>
        </p:nvCxnSpPr>
        <p:spPr>
          <a:xfrm rot="5400000" flipH="1" flipV="1">
            <a:off x="4068031" y="2498491"/>
            <a:ext cx="129274" cy="8132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" idx="4"/>
            <a:endCxn id="23" idx="1"/>
          </p:cNvCxnSpPr>
          <p:nvPr/>
        </p:nvCxnSpPr>
        <p:spPr>
          <a:xfrm rot="16200000" flipH="1">
            <a:off x="1919662" y="2710051"/>
            <a:ext cx="1307983" cy="39717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01B759-1C5E-4EC6-9168-EF0ED9C4D0AA}"/>
              </a:ext>
            </a:extLst>
          </p:cNvPr>
          <p:cNvSpPr/>
          <p:nvPr/>
        </p:nvSpPr>
        <p:spPr>
          <a:xfrm>
            <a:off x="4559535" y="6318082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긴급 방어 시 </a:t>
            </a:r>
            <a:r>
              <a:rPr lang="ko-KR" altLang="en-US" sz="1400" b="1" dirty="0">
                <a:solidFill>
                  <a:srgbClr val="FF0000"/>
                </a:solidFill>
              </a:rPr>
              <a:t>반격을 사용하고</a:t>
            </a:r>
            <a:r>
              <a:rPr lang="en-US" altLang="ko-KR" sz="1400" b="1" dirty="0">
                <a:solidFill>
                  <a:srgbClr val="FF0000"/>
                </a:solidFill>
              </a:rPr>
              <a:t>, 3</a:t>
            </a:r>
            <a:r>
              <a:rPr lang="ko-KR" altLang="en-US" sz="1400" b="1" dirty="0">
                <a:solidFill>
                  <a:srgbClr val="FF0000"/>
                </a:solidFill>
              </a:rPr>
              <a:t>번 연속 사용 시 데미지가 증가</a:t>
            </a:r>
            <a:r>
              <a:rPr lang="ko-KR" altLang="en-US" sz="1400" dirty="0">
                <a:solidFill>
                  <a:schemeClr val="tx1"/>
                </a:solidFill>
              </a:rPr>
              <a:t>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5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2779005" y="941445"/>
            <a:ext cx="9211924" cy="1822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79005" y="2846853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36" y="542585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</a:t>
            </a:r>
            <a:r>
              <a:rPr lang="en-US" altLang="ko-KR" b="1" dirty="0"/>
              <a:t>. </a:t>
            </a:r>
            <a:r>
              <a:rPr lang="ko-KR" altLang="en-US" b="1" dirty="0"/>
              <a:t>스킬과 공격 메커니즘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999226" y="1025405"/>
            <a:ext cx="2454458" cy="1341302"/>
          </a:xfrm>
          <a:prstGeom prst="rect">
            <a:avLst/>
          </a:prstGeom>
        </p:spPr>
      </p:pic>
      <p:pic>
        <p:nvPicPr>
          <p:cNvPr id="14" name="Picture 2" descr="Image result for devil ea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5" y="941445"/>
            <a:ext cx="2404575" cy="150329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16" idx="4"/>
            <a:endCxn id="12" idx="1"/>
          </p:cNvCxnSpPr>
          <p:nvPr/>
        </p:nvCxnSpPr>
        <p:spPr>
          <a:xfrm rot="16200000" flipH="1">
            <a:off x="2367026" y="2549592"/>
            <a:ext cx="729530" cy="53486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302270" y="2142099"/>
            <a:ext cx="324173" cy="310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72462" y="4315200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맨 앞의 몬스터만 공격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2984100" y="2932502"/>
            <a:ext cx="2454459" cy="13983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999225" y="2945171"/>
            <a:ext cx="542859" cy="47323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989939" y="2365270"/>
            <a:ext cx="246374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앞의 모든 몬스터를 공격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292745" y="1767129"/>
            <a:ext cx="324174" cy="299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0"/>
            <a:endCxn id="53" idx="1"/>
          </p:cNvCxnSpPr>
          <p:nvPr/>
        </p:nvCxnSpPr>
        <p:spPr>
          <a:xfrm rot="5400000" flipH="1" flipV="1">
            <a:off x="2458073" y="1225978"/>
            <a:ext cx="537910" cy="5443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999225" y="1025404"/>
            <a:ext cx="449224" cy="4076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862527" y="2931140"/>
            <a:ext cx="3089893" cy="1752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게이지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를 충전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회 충전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증가</a:t>
            </a:r>
            <a:r>
              <a:rPr lang="en-US" altLang="ko-KR" sz="1200" dirty="0">
                <a:solidFill>
                  <a:schemeClr val="tx1"/>
                </a:solidFill>
              </a:rPr>
              <a:t>. 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는 최대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회까지 저장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8983717" y="3896909"/>
            <a:ext cx="968253" cy="72379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10646539" y="3902141"/>
            <a:ext cx="728407" cy="660963"/>
          </a:xfrm>
          <a:prstGeom prst="rect">
            <a:avLst/>
          </a:prstGeom>
        </p:spPr>
      </p:pic>
      <p:pic>
        <p:nvPicPr>
          <p:cNvPr id="2068" name="그림 206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6012308" y="2940393"/>
            <a:ext cx="2400946" cy="1417764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5621689" y="4314706"/>
            <a:ext cx="3047380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짧은 시간 조작 불가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64619" y="2355264"/>
            <a:ext cx="2958544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방어 중인 적을 기절 상태로 만듦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849450" y="1078024"/>
            <a:ext cx="2666275" cy="129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횟수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차감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49450" y="2365270"/>
            <a:ext cx="2666275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잠시 동안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65" name="오른쪽 화살표 2064"/>
          <p:cNvSpPr/>
          <p:nvPr/>
        </p:nvSpPr>
        <p:spPr>
          <a:xfrm>
            <a:off x="10030974" y="1517475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10575174" y="1420714"/>
            <a:ext cx="711574" cy="8687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00" t="38028" r="324" b="24876"/>
          <a:stretch/>
        </p:blipFill>
        <p:spPr>
          <a:xfrm>
            <a:off x="8935119" y="1274446"/>
            <a:ext cx="719874" cy="985925"/>
          </a:xfrm>
          <a:prstGeom prst="rect">
            <a:avLst/>
          </a:prstGeom>
        </p:spPr>
      </p:pic>
      <p:sp>
        <p:nvSpPr>
          <p:cNvPr id="75" name="오른쪽 화살표 74"/>
          <p:cNvSpPr/>
          <p:nvPr/>
        </p:nvSpPr>
        <p:spPr>
          <a:xfrm>
            <a:off x="10153839" y="3946970"/>
            <a:ext cx="269588" cy="552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774238" y="4823767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8" t="53128" r="37881" b="23371"/>
          <a:stretch/>
        </p:blipFill>
        <p:spPr>
          <a:xfrm>
            <a:off x="7273749" y="1044591"/>
            <a:ext cx="1345046" cy="131067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47432" r="52533" b="22573"/>
          <a:stretch/>
        </p:blipFill>
        <p:spPr>
          <a:xfrm>
            <a:off x="5680482" y="1021035"/>
            <a:ext cx="930501" cy="1334229"/>
          </a:xfrm>
          <a:prstGeom prst="rect">
            <a:avLst/>
          </a:prstGeom>
        </p:spPr>
      </p:pic>
      <p:sp>
        <p:nvSpPr>
          <p:cNvPr id="51" name="오른쪽 화살표 50"/>
          <p:cNvSpPr/>
          <p:nvPr/>
        </p:nvSpPr>
        <p:spPr>
          <a:xfrm>
            <a:off x="6610983" y="1315977"/>
            <a:ext cx="6421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81679" y="1990942"/>
            <a:ext cx="337446" cy="364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2" idx="4"/>
            <a:endCxn id="55" idx="1"/>
          </p:cNvCxnSpPr>
          <p:nvPr/>
        </p:nvCxnSpPr>
        <p:spPr>
          <a:xfrm rot="16200000" flipH="1">
            <a:off x="323212" y="2482454"/>
            <a:ext cx="2776440" cy="252206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2" t="36325" r="45033" b="20583"/>
          <a:stretch/>
        </p:blipFill>
        <p:spPr>
          <a:xfrm>
            <a:off x="5632018" y="4892145"/>
            <a:ext cx="1066800" cy="13657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7098797" y="4898703"/>
            <a:ext cx="2177586" cy="1359153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972461" y="6257856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608967" y="6254889"/>
            <a:ext cx="3655802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몬스터의 공격 타이밍에 맞춰 방어하면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6675976" y="5234861"/>
            <a:ext cx="4112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2972460" y="4898702"/>
            <a:ext cx="2466099" cy="135618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972462" y="4898703"/>
            <a:ext cx="367907" cy="466001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484230" y="4848505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방어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475039" y="2969474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490794" y="922549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스킬</a:t>
            </a:r>
          </a:p>
        </p:txBody>
      </p:sp>
      <p:sp>
        <p:nvSpPr>
          <p:cNvPr id="8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DE15DDF-A112-401F-84E6-4770FFCD55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55545"/>
          <a:stretch/>
        </p:blipFill>
        <p:spPr>
          <a:xfrm>
            <a:off x="9458228" y="4906768"/>
            <a:ext cx="1352012" cy="161599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91D1E6-8DA3-4507-A80B-E306F4568B80}"/>
              </a:ext>
            </a:extLst>
          </p:cNvPr>
          <p:cNvSpPr/>
          <p:nvPr/>
        </p:nvSpPr>
        <p:spPr>
          <a:xfrm>
            <a:off x="9435176" y="6205080"/>
            <a:ext cx="2517243" cy="355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번 연속 반격 시 데미지 증가</a:t>
            </a:r>
          </a:p>
        </p:txBody>
      </p:sp>
    </p:spTree>
    <p:extLst>
      <p:ext uri="{BB962C8B-B14F-4D97-AF65-F5344CB8AC3E}">
        <p14:creationId xmlns:p14="http://schemas.microsoft.com/office/powerpoint/2010/main" val="145913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02360" y="552354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 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2360" y="998735"/>
            <a:ext cx="11799140" cy="30393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53747" y="2567234"/>
            <a:ext cx="1054164" cy="29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59108"/>
              </p:ext>
            </p:extLst>
          </p:nvPr>
        </p:nvGraphicFramePr>
        <p:xfrm>
          <a:off x="208165" y="3799787"/>
          <a:ext cx="647667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35">
                  <a:extLst>
                    <a:ext uri="{9D8B030D-6E8A-4147-A177-3AD203B41FA5}">
                      <a16:colId xmlns:a16="http://schemas.microsoft.com/office/drawing/2014/main" val="2880753165"/>
                    </a:ext>
                  </a:extLst>
                </a:gridCol>
                <a:gridCol w="1190333">
                  <a:extLst>
                    <a:ext uri="{9D8B030D-6E8A-4147-A177-3AD203B41FA5}">
                      <a16:colId xmlns:a16="http://schemas.microsoft.com/office/drawing/2014/main" val="3412874811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364761402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588392840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20592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긴급 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적용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6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피격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97176"/>
                  </a:ext>
                </a:extLst>
              </a:tr>
              <a:tr h="12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 </a:t>
                      </a:r>
                      <a:r>
                        <a:rPr lang="en-US" altLang="ko-KR" sz="1200" dirty="0"/>
                        <a:t>+</a:t>
                      </a:r>
                      <a:r>
                        <a:rPr lang="ko-KR" altLang="en-US" sz="1200" dirty="0"/>
                        <a:t>카운터 어택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전체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379"/>
                  </a:ext>
                </a:extLst>
              </a:tr>
            </a:tbl>
          </a:graphicData>
        </a:graphic>
      </p:graphicFrame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65806" b="15692"/>
          <a:stretch/>
        </p:blipFill>
        <p:spPr>
          <a:xfrm>
            <a:off x="189911" y="1836476"/>
            <a:ext cx="739138" cy="110705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89911" y="2886899"/>
            <a:ext cx="739138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4908418" y="2162594"/>
            <a:ext cx="1776417" cy="101206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3396321" y="2153383"/>
            <a:ext cx="542859" cy="473239"/>
          </a:xfrm>
          <a:prstGeom prst="rect">
            <a:avLst/>
          </a:prstGeom>
        </p:spPr>
      </p:pic>
      <p:cxnSp>
        <p:nvCxnSpPr>
          <p:cNvPr id="56" name="꺾인 연결선 55"/>
          <p:cNvCxnSpPr>
            <a:stCxn id="46" idx="3"/>
            <a:endCxn id="49" idx="1"/>
          </p:cNvCxnSpPr>
          <p:nvPr/>
        </p:nvCxnSpPr>
        <p:spPr>
          <a:xfrm flipV="1">
            <a:off x="8023672" y="3799787"/>
            <a:ext cx="710034" cy="5102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6" idx="3"/>
            <a:endCxn id="54" idx="1"/>
          </p:cNvCxnSpPr>
          <p:nvPr/>
        </p:nvCxnSpPr>
        <p:spPr>
          <a:xfrm>
            <a:off x="8023672" y="4310031"/>
            <a:ext cx="710034" cy="36223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6" idx="3"/>
            <a:endCxn id="66" idx="1"/>
          </p:cNvCxnSpPr>
          <p:nvPr/>
        </p:nvCxnSpPr>
        <p:spPr>
          <a:xfrm>
            <a:off x="8023672" y="4310031"/>
            <a:ext cx="710034" cy="12767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45" idx="3"/>
            <a:endCxn id="81" idx="1"/>
          </p:cNvCxnSpPr>
          <p:nvPr/>
        </p:nvCxnSpPr>
        <p:spPr>
          <a:xfrm>
            <a:off x="929049" y="2390003"/>
            <a:ext cx="588130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8" t="48366" r="51909" b="19787"/>
          <a:stretch/>
        </p:blipFill>
        <p:spPr>
          <a:xfrm>
            <a:off x="1517179" y="1838253"/>
            <a:ext cx="935938" cy="1108328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502342" y="2890665"/>
            <a:ext cx="936979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 등장</a:t>
            </a:r>
          </a:p>
        </p:txBody>
      </p:sp>
      <p:cxnSp>
        <p:nvCxnSpPr>
          <p:cNvPr id="92" name="꺾인 연결선 91"/>
          <p:cNvCxnSpPr>
            <a:stCxn id="81" idx="3"/>
            <a:endCxn id="51" idx="1"/>
          </p:cNvCxnSpPr>
          <p:nvPr/>
        </p:nvCxnSpPr>
        <p:spPr>
          <a:xfrm flipV="1">
            <a:off x="2453117" y="2390003"/>
            <a:ext cx="943204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51" idx="3"/>
            <a:endCxn id="48" idx="1"/>
          </p:cNvCxnSpPr>
          <p:nvPr/>
        </p:nvCxnSpPr>
        <p:spPr>
          <a:xfrm>
            <a:off x="3939180" y="2390003"/>
            <a:ext cx="969238" cy="2786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48" idx="3"/>
            <a:endCxn id="46" idx="1"/>
          </p:cNvCxnSpPr>
          <p:nvPr/>
        </p:nvCxnSpPr>
        <p:spPr>
          <a:xfrm>
            <a:off x="6684835" y="2668629"/>
            <a:ext cx="510161" cy="16414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7175092" y="3891712"/>
            <a:ext cx="848580" cy="1125979"/>
            <a:chOff x="7287180" y="3891712"/>
            <a:chExt cx="848580" cy="112597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4" t="39276" r="45334" b="26766"/>
            <a:stretch/>
          </p:blipFill>
          <p:spPr>
            <a:xfrm>
              <a:off x="7307084" y="3891712"/>
              <a:ext cx="828676" cy="836638"/>
            </a:xfrm>
            <a:prstGeom prst="rect">
              <a:avLst/>
            </a:prstGeom>
          </p:spPr>
        </p:pic>
        <p:sp>
          <p:nvSpPr>
            <p:cNvPr id="114" name="직사각형 113"/>
            <p:cNvSpPr/>
            <p:nvPr/>
          </p:nvSpPr>
          <p:spPr>
            <a:xfrm>
              <a:off x="7287180" y="4711691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공격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10069508" y="2946581"/>
            <a:ext cx="1731831" cy="952390"/>
          </a:xfrm>
          <a:prstGeom prst="rect">
            <a:avLst/>
          </a:prstGeom>
        </p:spPr>
      </p:pic>
      <p:cxnSp>
        <p:nvCxnSpPr>
          <p:cNvPr id="58" name="꺾인 연결선 57"/>
          <p:cNvCxnSpPr>
            <a:stCxn id="54" idx="3"/>
            <a:endCxn id="53" idx="1"/>
          </p:cNvCxnSpPr>
          <p:nvPr/>
        </p:nvCxnSpPr>
        <p:spPr>
          <a:xfrm>
            <a:off x="9234871" y="4672270"/>
            <a:ext cx="843420" cy="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9" idx="3"/>
            <a:endCxn id="52" idx="1"/>
          </p:cNvCxnSpPr>
          <p:nvPr/>
        </p:nvCxnSpPr>
        <p:spPr>
          <a:xfrm flipV="1">
            <a:off x="9234871" y="3422776"/>
            <a:ext cx="834637" cy="377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10078291" y="4131977"/>
            <a:ext cx="1731831" cy="108093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10078291" y="5446729"/>
            <a:ext cx="1731832" cy="102265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>
            <a:off x="8461284" y="3482392"/>
            <a:ext cx="1046008" cy="2726972"/>
            <a:chOff x="8575584" y="3482392"/>
            <a:chExt cx="1046008" cy="2726972"/>
          </a:xfrm>
        </p:grpSpPr>
        <p:grpSp>
          <p:nvGrpSpPr>
            <p:cNvPr id="23" name="그룹 22"/>
            <p:cNvGrpSpPr/>
            <p:nvPr/>
          </p:nvGrpSpPr>
          <p:grpSpPr>
            <a:xfrm>
              <a:off x="8575584" y="3482392"/>
              <a:ext cx="1046008" cy="860583"/>
              <a:chOff x="4404339" y="3184073"/>
              <a:chExt cx="1046008" cy="860583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04339" y="374945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</a:t>
                </a: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3184073"/>
                <a:ext cx="501165" cy="63479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8575584" y="4354875"/>
              <a:ext cx="1046008" cy="902614"/>
              <a:chOff x="4404339" y="4332392"/>
              <a:chExt cx="1046008" cy="902614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4332392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4404339" y="49398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긴급 방어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575584" y="5269389"/>
              <a:ext cx="1046008" cy="939975"/>
              <a:chOff x="4404339" y="5502831"/>
              <a:chExt cx="1046008" cy="93997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5502831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4404339" y="61476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 실패</a:t>
                </a:r>
              </a:p>
            </p:txBody>
          </p:sp>
        </p:grpSp>
      </p:grpSp>
      <p:cxnSp>
        <p:nvCxnSpPr>
          <p:cNvPr id="116" name="꺾인 연결선 115"/>
          <p:cNvCxnSpPr>
            <a:stCxn id="66" idx="3"/>
            <a:endCxn id="65" idx="1"/>
          </p:cNvCxnSpPr>
          <p:nvPr/>
        </p:nvCxnSpPr>
        <p:spPr>
          <a:xfrm>
            <a:off x="9234871" y="5586784"/>
            <a:ext cx="843420" cy="3712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8673373" y="1697718"/>
            <a:ext cx="526152" cy="477435"/>
          </a:xfrm>
          <a:prstGeom prst="rect">
            <a:avLst/>
          </a:prstGeom>
        </p:spPr>
      </p:pic>
      <p:cxnSp>
        <p:nvCxnSpPr>
          <p:cNvPr id="122" name="꺾인 연결선 121"/>
          <p:cNvCxnSpPr>
            <a:stCxn id="48" idx="0"/>
            <a:endCxn id="121" idx="1"/>
          </p:cNvCxnSpPr>
          <p:nvPr/>
        </p:nvCxnSpPr>
        <p:spPr>
          <a:xfrm rot="5400000" flipH="1" flipV="1">
            <a:off x="7121921" y="611142"/>
            <a:ext cx="226158" cy="287674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8135760" y="2162594"/>
            <a:ext cx="1729769" cy="30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 조건 충족 시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10051512" y="1451440"/>
            <a:ext cx="1787201" cy="976662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1" idx="3"/>
            <a:endCxn id="135" idx="1"/>
          </p:cNvCxnSpPr>
          <p:nvPr/>
        </p:nvCxnSpPr>
        <p:spPr>
          <a:xfrm>
            <a:off x="9199525" y="1936436"/>
            <a:ext cx="851987" cy="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7175092" y="2195642"/>
            <a:ext cx="789192" cy="1083472"/>
            <a:chOff x="1834126" y="5348695"/>
            <a:chExt cx="838423" cy="1324369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1" t="47432" r="52533" b="22573"/>
            <a:stretch/>
          </p:blipFill>
          <p:spPr>
            <a:xfrm>
              <a:off x="1834126" y="5348695"/>
              <a:ext cx="816921" cy="1171369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1834510" y="6367064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방어</a:t>
              </a:r>
            </a:p>
          </p:txBody>
        </p:sp>
      </p:grpSp>
      <p:cxnSp>
        <p:nvCxnSpPr>
          <p:cNvPr id="75" name="꺾인 연결선 74"/>
          <p:cNvCxnSpPr>
            <a:stCxn id="48" idx="3"/>
            <a:endCxn id="73" idx="1"/>
          </p:cNvCxnSpPr>
          <p:nvPr/>
        </p:nvCxnSpPr>
        <p:spPr>
          <a:xfrm>
            <a:off x="6684835" y="2668629"/>
            <a:ext cx="490257" cy="616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73" idx="3"/>
            <a:endCxn id="126" idx="2"/>
          </p:cNvCxnSpPr>
          <p:nvPr/>
        </p:nvCxnSpPr>
        <p:spPr>
          <a:xfrm flipV="1">
            <a:off x="7944045" y="2464701"/>
            <a:ext cx="1056600" cy="21009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02360" y="5283010"/>
            <a:ext cx="6482475" cy="1371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적의 패턴을 관찰하고 타이밍에 맞춰 방어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방어를 언제 할지에 대부분 초점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정확한 타이밍을 요구하는 </a:t>
            </a:r>
            <a:r>
              <a:rPr lang="ko-KR" altLang="en-US" sz="1400" dirty="0">
                <a:solidFill>
                  <a:schemeClr val="tx1"/>
                </a:solidFill>
              </a:rPr>
              <a:t>긴급 방어로 집중 유도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대신 조작은 단순화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제한이 있는 스킬을 언제 쓸지 고민 하도록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</a:t>
            </a:r>
            <a:r>
              <a:rPr lang="ko-KR" altLang="en-US" sz="1400" dirty="0">
                <a:solidFill>
                  <a:schemeClr val="tx1"/>
                </a:solidFill>
              </a:rPr>
              <a:t>조작에 대한 판단에 영향을 주는 요소나 </a:t>
            </a:r>
            <a:r>
              <a:rPr lang="ko-KR" altLang="en-US" sz="1400" b="1" dirty="0">
                <a:solidFill>
                  <a:srgbClr val="D31B1F"/>
                </a:solidFill>
              </a:rPr>
              <a:t>조작에 따른 결과가 단순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endParaRPr lang="ko-KR" altLang="en-US" sz="1400" dirty="0">
              <a:solidFill>
                <a:srgbClr val="D31B1F"/>
              </a:solidFill>
            </a:endParaRPr>
          </a:p>
        </p:txBody>
      </p:sp>
      <p:sp>
        <p:nvSpPr>
          <p:cNvPr id="200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18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6" name="Picture 4" descr="https://loadcomplete.com/uploads/1ac6485e-9c04-4e82-9c8b-0d2fdb3535c7.png">
            <a:extLst>
              <a:ext uri="{FF2B5EF4-FFF2-40B4-BE49-F238E27FC236}">
                <a16:creationId xmlns:a16="http://schemas.microsoft.com/office/drawing/2014/main" id="{D7FD1924-0956-4697-A36B-68093C8D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일반 몬스터와 보스 패턴 내용</a:t>
            </a:r>
            <a:r>
              <a:rPr lang="en-US" altLang="ko-KR" b="1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5DB856-0E4C-4321-89EC-33AB95E277FE}"/>
              </a:ext>
            </a:extLst>
          </p:cNvPr>
          <p:cNvGrpSpPr/>
          <p:nvPr/>
        </p:nvGrpSpPr>
        <p:grpSpPr>
          <a:xfrm>
            <a:off x="173652" y="3088842"/>
            <a:ext cx="1313118" cy="1615019"/>
            <a:chOff x="3510467" y="2449795"/>
            <a:chExt cx="1313118" cy="16150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2A018A-5718-4BFC-A602-8FDFF3B9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4" t="39276" r="45334" b="26766"/>
            <a:stretch/>
          </p:blipFill>
          <p:spPr>
            <a:xfrm>
              <a:off x="3510467" y="2449795"/>
              <a:ext cx="1313118" cy="132573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0E9E5B-B7F5-417A-9B85-1661F17212D2}"/>
                </a:ext>
              </a:extLst>
            </p:cNvPr>
            <p:cNvSpPr/>
            <p:nvPr/>
          </p:nvSpPr>
          <p:spPr>
            <a:xfrm>
              <a:off x="3514716" y="3775529"/>
              <a:ext cx="1308869" cy="2892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92861B-5D76-48FB-B6DF-E131F759158A}"/>
              </a:ext>
            </a:extLst>
          </p:cNvPr>
          <p:cNvGrpSpPr/>
          <p:nvPr/>
        </p:nvGrpSpPr>
        <p:grpSpPr>
          <a:xfrm>
            <a:off x="193173" y="4808002"/>
            <a:ext cx="1293597" cy="1892422"/>
            <a:chOff x="7985724" y="1816864"/>
            <a:chExt cx="1293597" cy="18924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6464F0D-216C-43BE-A32E-293D48945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1" t="47432" r="52533" b="22573"/>
            <a:stretch/>
          </p:blipFill>
          <p:spPr>
            <a:xfrm>
              <a:off x="7985724" y="1816864"/>
              <a:ext cx="1293597" cy="16121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9E9EEE-7D8C-4077-BE89-4F5EA689F09C}"/>
                </a:ext>
              </a:extLst>
            </p:cNvPr>
            <p:cNvSpPr/>
            <p:nvPr/>
          </p:nvSpPr>
          <p:spPr>
            <a:xfrm>
              <a:off x="7985724" y="3428479"/>
              <a:ext cx="1293597" cy="280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574A4D-255A-45E7-B54E-D3E99484CE25}"/>
              </a:ext>
            </a:extLst>
          </p:cNvPr>
          <p:cNvSpPr/>
          <p:nvPr/>
        </p:nvSpPr>
        <p:spPr>
          <a:xfrm>
            <a:off x="192304" y="1037412"/>
            <a:ext cx="11802130" cy="932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몬스터는 총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개의 패턴을 사용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 패턴은 모션이 다르거나 모션을 공유 하되 재생 속도가 빠른 등의 차이가 있음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→각 패턴 별로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긴급 방어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적용 되는 시기가 다르다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각기 다른 타이밍을 학습 하는 것으로 게임 양상을 다양하게 만듦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→또한 동일 패턴이 계속 되는 것이 아니라 각기 다른 타이밍이 섞여 캐릭터를 공격 하기 때문에 </a:t>
            </a:r>
            <a:r>
              <a:rPr lang="ko-KR" altLang="en-US" sz="1200" b="1" dirty="0">
                <a:solidFill>
                  <a:srgbClr val="FF0000"/>
                </a:solidFill>
              </a:rPr>
              <a:t>타이밍 잡는 것이 어렵게 만드는 요소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DE7AD3-7922-4061-9CF2-242322233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183556"/>
              </p:ext>
            </p:extLst>
          </p:nvPr>
        </p:nvGraphicFramePr>
        <p:xfrm>
          <a:off x="192304" y="1970362"/>
          <a:ext cx="68065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39">
                  <a:extLst>
                    <a:ext uri="{9D8B030D-6E8A-4147-A177-3AD203B41FA5}">
                      <a16:colId xmlns:a16="http://schemas.microsoft.com/office/drawing/2014/main" val="282028005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3392990665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2939185057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2700337341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1179086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애니메이션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속공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방어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연타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8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재생 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매우 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4283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DB9C8AC-DF7A-4DD2-80E2-E5993C599312}"/>
              </a:ext>
            </a:extLst>
          </p:cNvPr>
          <p:cNvGrpSpPr/>
          <p:nvPr/>
        </p:nvGrpSpPr>
        <p:grpSpPr>
          <a:xfrm>
            <a:off x="5405669" y="3154473"/>
            <a:ext cx="1989447" cy="1501819"/>
            <a:chOff x="4492102" y="3410619"/>
            <a:chExt cx="1989447" cy="150181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C30338-D9FA-4263-82FB-418063595E32}"/>
                </a:ext>
              </a:extLst>
            </p:cNvPr>
            <p:cNvSpPr/>
            <p:nvPr/>
          </p:nvSpPr>
          <p:spPr>
            <a:xfrm>
              <a:off x="4492102" y="4579793"/>
              <a:ext cx="1989447" cy="332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속공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3634801-A067-4047-AF8B-B1B9D8ACD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1" t="41426" r="52505" b="22905"/>
            <a:stretch/>
          </p:blipFill>
          <p:spPr>
            <a:xfrm>
              <a:off x="4492102" y="3410619"/>
              <a:ext cx="1989447" cy="117477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99A8E8-3193-4123-AFD1-11CA8E157676}"/>
              </a:ext>
            </a:extLst>
          </p:cNvPr>
          <p:cNvGrpSpPr/>
          <p:nvPr/>
        </p:nvGrpSpPr>
        <p:grpSpPr>
          <a:xfrm>
            <a:off x="5412797" y="4784034"/>
            <a:ext cx="3384146" cy="1915350"/>
            <a:chOff x="6877083" y="2981330"/>
            <a:chExt cx="3384146" cy="191535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54DE60-8BA5-47C7-9B8D-AE7461801DCE}"/>
                </a:ext>
              </a:extLst>
            </p:cNvPr>
            <p:cNvSpPr/>
            <p:nvPr/>
          </p:nvSpPr>
          <p:spPr>
            <a:xfrm>
              <a:off x="6877083" y="4589954"/>
              <a:ext cx="3384146" cy="306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연타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1B783C9-E818-4FBD-B25E-8B8A4D2DD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0" t="40859" r="31909" b="20444"/>
            <a:stretch/>
          </p:blipFill>
          <p:spPr>
            <a:xfrm>
              <a:off x="6877083" y="2981330"/>
              <a:ext cx="1731832" cy="160862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402ED1-39BC-4B4D-9CEA-9158122A4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35" t="26530" r="37431" b="17358"/>
            <a:stretch/>
          </p:blipFill>
          <p:spPr>
            <a:xfrm>
              <a:off x="9185068" y="3003736"/>
              <a:ext cx="1076161" cy="1612136"/>
            </a:xfrm>
            <a:prstGeom prst="rect">
              <a:avLst/>
            </a:prstGeom>
          </p:spPr>
        </p:pic>
        <p:sp>
          <p:nvSpPr>
            <p:cNvPr id="35" name="오른쪽 화살표 39">
              <a:extLst>
                <a:ext uri="{FF2B5EF4-FFF2-40B4-BE49-F238E27FC236}">
                  <a16:creationId xmlns:a16="http://schemas.microsoft.com/office/drawing/2014/main" id="{BF5FD568-ECE2-4655-B48A-7B8ACC1BF956}"/>
                </a:ext>
              </a:extLst>
            </p:cNvPr>
            <p:cNvSpPr/>
            <p:nvPr/>
          </p:nvSpPr>
          <p:spPr>
            <a:xfrm>
              <a:off x="8608915" y="3475636"/>
              <a:ext cx="576153" cy="760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7B0A7E-F216-48AD-8A5A-489574E37E67}"/>
              </a:ext>
            </a:extLst>
          </p:cNvPr>
          <p:cNvSpPr/>
          <p:nvPr/>
        </p:nvSpPr>
        <p:spPr>
          <a:xfrm>
            <a:off x="1486770" y="3962967"/>
            <a:ext cx="3323935" cy="74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가장 일반적인 공격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동작이 크고 방어 난이도가 낮다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9DA8AC-F219-4056-912A-D9CAF819BD01}"/>
              </a:ext>
            </a:extLst>
          </p:cNvPr>
          <p:cNvSpPr/>
          <p:nvPr/>
        </p:nvSpPr>
        <p:spPr>
          <a:xfrm>
            <a:off x="1476610" y="5642444"/>
            <a:ext cx="3312952" cy="1048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일부 몬스터를 제외 하고 모두 가지고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데미지를 거의 받지 않으며 캐릭터의 스킬 공격을 맞으면 기절에 걸린다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CBA735-A136-4853-82FB-67E77CCAB257}"/>
              </a:ext>
            </a:extLst>
          </p:cNvPr>
          <p:cNvSpPr/>
          <p:nvPr/>
        </p:nvSpPr>
        <p:spPr>
          <a:xfrm>
            <a:off x="7394630" y="4318909"/>
            <a:ext cx="4508362" cy="33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모션이 크지 않고 재생 속도가 빠르기 때문에 방어 난이도가 높다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336CA0-5B80-4F1F-B4DC-59E9D0CCC1A6}"/>
              </a:ext>
            </a:extLst>
          </p:cNvPr>
          <p:cNvSpPr/>
          <p:nvPr/>
        </p:nvSpPr>
        <p:spPr>
          <a:xfrm>
            <a:off x="8796943" y="5614069"/>
            <a:ext cx="3197489" cy="1085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일종의 </a:t>
            </a:r>
            <a:r>
              <a:rPr lang="ko-KR" altLang="en-US" sz="1200" dirty="0" err="1">
                <a:solidFill>
                  <a:schemeClr val="tx1"/>
                </a:solidFill>
              </a:rPr>
              <a:t>블러핑</a:t>
            </a:r>
            <a:r>
              <a:rPr lang="ko-KR" altLang="en-US" sz="1200" dirty="0">
                <a:solidFill>
                  <a:schemeClr val="tx1"/>
                </a:solidFill>
              </a:rPr>
              <a:t> 패턴으로 일반 공격 패턴과 동일한 모션을 취했다가 빠르게 추가 동작으로 공격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4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B26AFDE7-5B6F-424A-B784-7DD6BF4A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467390"/>
              </p:ext>
            </p:extLst>
          </p:nvPr>
        </p:nvGraphicFramePr>
        <p:xfrm>
          <a:off x="194470" y="982129"/>
          <a:ext cx="1180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707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2422933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2103009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  <a:gridCol w="2828714">
                  <a:extLst>
                    <a:ext uri="{9D8B030D-6E8A-4147-A177-3AD203B41FA5}">
                      <a16:colId xmlns:a16="http://schemas.microsoft.com/office/drawing/2014/main" val="1408615575"/>
                    </a:ext>
                  </a:extLst>
                </a:gridCol>
                <a:gridCol w="2874201">
                  <a:extLst>
                    <a:ext uri="{9D8B030D-6E8A-4147-A177-3AD203B41FA5}">
                      <a16:colId xmlns:a16="http://schemas.microsoft.com/office/drawing/2014/main" val="1241850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스테이지 순서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보스 이름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공격 패턴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방어 기재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약점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첫번째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무르무르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sz="1400" dirty="0"/>
                        <a:t>Murmur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투사체 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 패턴 시 모든 공격 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 공격 피격 시 기절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두번째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보르모스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B</a:t>
                      </a:r>
                      <a:r>
                        <a:rPr lang="en-US" sz="1400" dirty="0" err="1"/>
                        <a:t>ormos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투사체 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방어막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반격 피격 시 방어막 손실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</a:tbl>
          </a:graphicData>
        </a:graphic>
      </p:graphicFrame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6" name="Picture 4" descr="https://loadcomplete.com/uploads/1ac6485e-9c04-4e82-9c8b-0d2fdb3535c7.png">
            <a:extLst>
              <a:ext uri="{FF2B5EF4-FFF2-40B4-BE49-F238E27FC236}">
                <a16:creationId xmlns:a16="http://schemas.microsoft.com/office/drawing/2014/main" id="{D7FD1924-0956-4697-A36B-68093C8D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59325"/>
            <a:ext cx="11797977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패턴 정리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64217-F1AF-4BF8-8464-C11977E9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05" y="2517453"/>
            <a:ext cx="2072944" cy="1394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548109-0704-4F9D-9300-166194744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04" y="2531519"/>
            <a:ext cx="2530576" cy="1393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9DB7E7-F0B1-41E7-85B1-0C2995E80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163" y="2524863"/>
            <a:ext cx="2004323" cy="1400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19285D-01DE-4F23-8FD8-69337B74C6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309"/>
          <a:stretch/>
        </p:blipFill>
        <p:spPr>
          <a:xfrm>
            <a:off x="3152775" y="2531519"/>
            <a:ext cx="1868269" cy="1394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37CFE0-DF2D-4479-BDBB-F54D603F0C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78"/>
          <a:stretch/>
        </p:blipFill>
        <p:spPr>
          <a:xfrm>
            <a:off x="177940" y="4646207"/>
            <a:ext cx="2530575" cy="12498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BB670E-DC96-4DCB-A1C1-E2771D80CB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326" y="4715632"/>
            <a:ext cx="929495" cy="1249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D8059-11CC-45DC-8497-65B5B6C3D7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307" y="4715632"/>
            <a:ext cx="2181225" cy="18733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CFA72-F40D-43C8-931E-7DA5FA0215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693" y="4715632"/>
            <a:ext cx="1429834" cy="12498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5ECA2-74E6-4614-9EF5-135124F05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399" y="4710922"/>
            <a:ext cx="1454150" cy="12498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9F1235-1FB5-4B0B-93F1-6D8F65903D6F}"/>
              </a:ext>
            </a:extLst>
          </p:cNvPr>
          <p:cNvSpPr/>
          <p:nvPr/>
        </p:nvSpPr>
        <p:spPr>
          <a:xfrm>
            <a:off x="191677" y="3906684"/>
            <a:ext cx="2503103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첫번째 스테이지의 보스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A7758B-9479-42F2-8256-68387A996D14}"/>
              </a:ext>
            </a:extLst>
          </p:cNvPr>
          <p:cNvSpPr/>
          <p:nvPr/>
        </p:nvSpPr>
        <p:spPr>
          <a:xfrm>
            <a:off x="3162307" y="3923728"/>
            <a:ext cx="4027712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동일 주기로 투사체 공격 </a:t>
            </a:r>
            <a:r>
              <a:rPr lang="ko-KR" altLang="en-US" sz="1200" dirty="0" err="1">
                <a:solidFill>
                  <a:schemeClr val="tx1"/>
                </a:solidFill>
              </a:rPr>
              <a:t>공격</a:t>
            </a:r>
            <a:r>
              <a:rPr lang="ko-KR" altLang="en-US" sz="1200" dirty="0">
                <a:solidFill>
                  <a:schemeClr val="tx1"/>
                </a:solidFill>
              </a:rPr>
              <a:t> 패턴일 때 모든 공격 회피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C690EF-1CB7-418A-856B-5BDB95AFB93F}"/>
              </a:ext>
            </a:extLst>
          </p:cNvPr>
          <p:cNvSpPr/>
          <p:nvPr/>
        </p:nvSpPr>
        <p:spPr>
          <a:xfrm>
            <a:off x="7345138" y="3906684"/>
            <a:ext cx="2072944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 피격 시 기절한다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D61D0E-2712-4EDE-8FCC-09698B5F36DF}"/>
              </a:ext>
            </a:extLst>
          </p:cNvPr>
          <p:cNvSpPr/>
          <p:nvPr/>
        </p:nvSpPr>
        <p:spPr>
          <a:xfrm>
            <a:off x="9563668" y="2531518"/>
            <a:ext cx="2432862" cy="1999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연속으로 기절 하지 않으며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공격 패턴을 사용 하면 다시 기절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첫번째 보스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보스 전에 대한 튜토리얼을 위해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파악하기 쉬운 공격 패턴과 약점을 기획 한 것으로 보임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F044F-22C1-4054-B4D4-AC963D151104}"/>
              </a:ext>
            </a:extLst>
          </p:cNvPr>
          <p:cNvSpPr/>
          <p:nvPr/>
        </p:nvSpPr>
        <p:spPr>
          <a:xfrm>
            <a:off x="177940" y="5890070"/>
            <a:ext cx="2503103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두번째 스테이지의 보스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3515B3-79C2-4FC1-B43A-B6322F0C4522}"/>
              </a:ext>
            </a:extLst>
          </p:cNvPr>
          <p:cNvSpPr/>
          <p:nvPr/>
        </p:nvSpPr>
        <p:spPr>
          <a:xfrm>
            <a:off x="3162307" y="6282980"/>
            <a:ext cx="218122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패턴은 동일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약점 변경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36FF7B-3061-46EA-A0F4-F51EEDE83ED9}"/>
              </a:ext>
            </a:extLst>
          </p:cNvPr>
          <p:cNvSpPr/>
          <p:nvPr/>
        </p:nvSpPr>
        <p:spPr>
          <a:xfrm>
            <a:off x="5491326" y="5965521"/>
            <a:ext cx="3917224" cy="623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일반 공격으로 피해를 입지 않는 방어막이 있으나 반격 시 방어막이 깎여 데미지를 받는 상태가 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D270E3-B45B-44B9-9A0D-5A3375A47341}"/>
              </a:ext>
            </a:extLst>
          </p:cNvPr>
          <p:cNvSpPr/>
          <p:nvPr/>
        </p:nvSpPr>
        <p:spPr>
          <a:xfrm>
            <a:off x="9568172" y="4646207"/>
            <a:ext cx="2432862" cy="1942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방어막은 파괴 되었을 시 일정 시간 후 다시 복구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패턴을 학습하여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적의 공격을 먼저 막아내고 방어막을 파괴 한 뒤 스킬을 몰아서 넣게 만듦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제한 된 시간 안에 어떻게 공격해야 하는지에 대한 학습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6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710" r="12082"/>
          <a:stretch/>
        </p:blipFill>
        <p:spPr>
          <a:xfrm>
            <a:off x="8744556" y="1896680"/>
            <a:ext cx="2863244" cy="1951376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시스템 외 요소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7028" r="40764" b="117"/>
          <a:stretch/>
        </p:blipFill>
        <p:spPr>
          <a:xfrm>
            <a:off x="4220632" y="1903315"/>
            <a:ext cx="3762220" cy="225107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2303" y="1033167"/>
            <a:ext cx="11801143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게임 내에서 타격감과 리듬감을 만들어 더 재밌게 만드는 요소들로 게임의 핵심 </a:t>
            </a:r>
            <a:r>
              <a:rPr lang="ko-KR" altLang="en-US" sz="1600" b="1" dirty="0" err="1">
                <a:solidFill>
                  <a:schemeClr val="tx1"/>
                </a:solidFill>
              </a:rPr>
              <a:t>매커니즘을</a:t>
            </a:r>
            <a:r>
              <a:rPr lang="ko-KR" altLang="en-US" sz="1600" b="1" dirty="0">
                <a:solidFill>
                  <a:schemeClr val="tx1"/>
                </a:solidFill>
              </a:rPr>
              <a:t> 보조</a:t>
            </a:r>
            <a:r>
              <a:rPr lang="en-US" altLang="ko-KR" sz="1600" b="1" dirty="0">
                <a:solidFill>
                  <a:schemeClr val="tx1"/>
                </a:solidFill>
              </a:rPr>
              <a:t>.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4220632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>
                <a:solidFill>
                  <a:schemeClr val="tx1"/>
                </a:solidFill>
              </a:rPr>
              <a:t>시각적 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내용 개체 틀 25"/>
          <p:cNvSpPr txBox="1">
            <a:spLocks/>
          </p:cNvSpPr>
          <p:nvPr/>
        </p:nvSpPr>
        <p:spPr>
          <a:xfrm>
            <a:off x="4220632" y="6271037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반격 시 화려한 이펙트와 효과음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내용 개체 틀 25"/>
          <p:cNvSpPr txBox="1">
            <a:spLocks/>
          </p:cNvSpPr>
          <p:nvPr/>
        </p:nvSpPr>
        <p:spPr>
          <a:xfrm>
            <a:off x="8227828" y="1411167"/>
            <a:ext cx="3767946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각기 다른 패턴과 타이밍으로 단조롭지 않게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40859" r="31909" b="20444"/>
          <a:stretch/>
        </p:blipFill>
        <p:spPr>
          <a:xfrm>
            <a:off x="8233554" y="4485189"/>
            <a:ext cx="1905000" cy="17694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5" t="26530" r="37431" b="17358"/>
          <a:stretch/>
        </p:blipFill>
        <p:spPr>
          <a:xfrm>
            <a:off x="10808948" y="4475741"/>
            <a:ext cx="1193800" cy="17883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5936" r="23228" b="20049"/>
          <a:stretch/>
        </p:blipFill>
        <p:spPr>
          <a:xfrm>
            <a:off x="4220632" y="4364686"/>
            <a:ext cx="3762220" cy="1906351"/>
          </a:xfrm>
          <a:prstGeom prst="rect">
            <a:avLst/>
          </a:prstGeom>
        </p:spPr>
      </p:pic>
      <p:sp>
        <p:nvSpPr>
          <p:cNvPr id="38" name="내용 개체 틀 25"/>
          <p:cNvSpPr txBox="1">
            <a:spLocks/>
          </p:cNvSpPr>
          <p:nvPr/>
        </p:nvSpPr>
        <p:spPr>
          <a:xfrm>
            <a:off x="8233554" y="6254660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일반 패턴 인 것 같다가 두 번 공격 하는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내용 개체 틀 25"/>
          <p:cNvSpPr txBox="1">
            <a:spLocks/>
          </p:cNvSpPr>
          <p:nvPr/>
        </p:nvSpPr>
        <p:spPr>
          <a:xfrm>
            <a:off x="8233554" y="3845459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한 번에 여러 개의 </a:t>
            </a:r>
            <a:r>
              <a:rPr lang="ko-KR" altLang="en-US" sz="1200" dirty="0" err="1">
                <a:solidFill>
                  <a:schemeClr val="tx1"/>
                </a:solidFill>
              </a:rPr>
              <a:t>화염구를</a:t>
            </a:r>
            <a:r>
              <a:rPr lang="ko-KR" altLang="en-US" sz="1200" dirty="0">
                <a:solidFill>
                  <a:schemeClr val="tx1"/>
                </a:solidFill>
              </a:rPr>
              <a:t> 쏟아 내는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10174957" y="5030668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5"/>
          <p:cNvSpPr txBox="1">
            <a:spLocks/>
          </p:cNvSpPr>
          <p:nvPr/>
        </p:nvSpPr>
        <p:spPr>
          <a:xfrm>
            <a:off x="192304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지속적인 공격으로 인한 사운드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23135"/>
          <a:stretch/>
        </p:blipFill>
        <p:spPr>
          <a:xfrm>
            <a:off x="188017" y="1897167"/>
            <a:ext cx="3758712" cy="17985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22368" y="1909836"/>
            <a:ext cx="542859" cy="473239"/>
          </a:xfrm>
          <a:prstGeom prst="rect">
            <a:avLst/>
          </a:prstGeom>
        </p:spPr>
      </p:pic>
      <p:sp>
        <p:nvSpPr>
          <p:cNvPr id="44" name="내용 개체 틀 25"/>
          <p:cNvSpPr txBox="1">
            <a:spLocks/>
          </p:cNvSpPr>
          <p:nvPr/>
        </p:nvSpPr>
        <p:spPr>
          <a:xfrm>
            <a:off x="192304" y="3695669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기본 공격의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효과음이 주기적인 리듬을 만들고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00037" y="4344468"/>
            <a:ext cx="3754487" cy="20739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22368" y="4319972"/>
            <a:ext cx="449224" cy="407630"/>
          </a:xfrm>
          <a:prstGeom prst="rect">
            <a:avLst/>
          </a:prstGeom>
        </p:spPr>
      </p:pic>
      <p:sp>
        <p:nvSpPr>
          <p:cNvPr id="47" name="내용 개체 틀 25"/>
          <p:cNvSpPr txBox="1">
            <a:spLocks/>
          </p:cNvSpPr>
          <p:nvPr/>
        </p:nvSpPr>
        <p:spPr>
          <a:xfrm>
            <a:off x="175882" y="6266160"/>
            <a:ext cx="3778641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 공격 시 </a:t>
            </a:r>
            <a:r>
              <a:rPr lang="ko-KR" altLang="en-US" sz="1200" dirty="0" err="1">
                <a:solidFill>
                  <a:schemeClr val="tx1"/>
                </a:solidFill>
              </a:rPr>
              <a:t>이팩트와</a:t>
            </a:r>
            <a:r>
              <a:rPr lang="ko-KR" altLang="en-US" sz="1200" dirty="0">
                <a:solidFill>
                  <a:schemeClr val="tx1"/>
                </a:solidFill>
              </a:rPr>
              <a:t> 효과음이 악센트 같은 역할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60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종합 정리</a:t>
            </a:r>
            <a:r>
              <a:rPr lang="en-US" altLang="ko-KR" b="1" dirty="0"/>
              <a:t>. </a:t>
            </a:r>
            <a:r>
              <a:rPr lang="ko-KR" altLang="en-US" b="1" dirty="0"/>
              <a:t>깊은 집중력을 요구하는 간단하고 직관적인 시스템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54756" y="3149340"/>
            <a:ext cx="3593263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규칙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3180" y="4685232"/>
            <a:ext cx="3594838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조작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sp>
        <p:nvSpPr>
          <p:cNvPr id="9" name="내용 개체 틀 25"/>
          <p:cNvSpPr txBox="1">
            <a:spLocks/>
          </p:cNvSpPr>
          <p:nvPr/>
        </p:nvSpPr>
        <p:spPr>
          <a:xfrm>
            <a:off x="5153180" y="3522786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플레이어 앞에 각 몬스터를 따로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몬스터 처치 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회복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내용 개체 틀 25"/>
          <p:cNvSpPr txBox="1">
            <a:spLocks/>
          </p:cNvSpPr>
          <p:nvPr/>
        </p:nvSpPr>
        <p:spPr>
          <a:xfrm>
            <a:off x="5153179" y="5063232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공격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가장 앞에 있는 몬스터 공격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방어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적의 공격을 방어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타이밍에 맞춰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공격으로 충전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사용 시 큰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내용 개체 틀 25"/>
          <p:cNvSpPr txBox="1">
            <a:spLocks/>
          </p:cNvSpPr>
          <p:nvPr/>
        </p:nvSpPr>
        <p:spPr>
          <a:xfrm>
            <a:off x="8748018" y="3149340"/>
            <a:ext cx="3258561" cy="1381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 방어로만 진행 되지 않는 </a:t>
            </a:r>
            <a:r>
              <a:rPr lang="ko-KR" altLang="en-US" sz="1200" b="1" dirty="0">
                <a:solidFill>
                  <a:srgbClr val="FF0000"/>
                </a:solidFill>
              </a:rPr>
              <a:t>최소한의 룰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몬스터 각각의 </a:t>
            </a:r>
            <a:r>
              <a:rPr lang="ko-KR" altLang="en-US" sz="1200" b="1" dirty="0">
                <a:solidFill>
                  <a:srgbClr val="FF0000"/>
                </a:solidFill>
              </a:rPr>
              <a:t>패턴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모션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과 </a:t>
            </a:r>
            <a:r>
              <a:rPr lang="en-US" altLang="ko-KR" sz="1200" b="1" dirty="0">
                <a:solidFill>
                  <a:srgbClr val="FF0000"/>
                </a:solidFill>
              </a:rPr>
              <a:t>HP</a:t>
            </a:r>
            <a:r>
              <a:rPr lang="ko-KR" altLang="en-US" sz="1200" b="1" dirty="0">
                <a:solidFill>
                  <a:srgbClr val="FF0000"/>
                </a:solidFill>
              </a:rPr>
              <a:t>를 확인 할 수 있도록</a:t>
            </a:r>
            <a:r>
              <a:rPr lang="ko-KR" altLang="en-US" sz="1200" dirty="0">
                <a:solidFill>
                  <a:schemeClr val="tx1"/>
                </a:solidFill>
              </a:rPr>
              <a:t> 구분하여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내용 개체 틀 25"/>
          <p:cNvSpPr txBox="1">
            <a:spLocks/>
          </p:cNvSpPr>
          <p:nvPr/>
        </p:nvSpPr>
        <p:spPr>
          <a:xfrm>
            <a:off x="8748017" y="4685232"/>
            <a:ext cx="3258561" cy="13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공격에 대한 긍정적인 피드백 → 스킬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방어에 대한 긍정적인 피드백 →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꾸준히 닳는 </a:t>
            </a:r>
            <a:r>
              <a:rPr lang="en-US" altLang="ko-KR" sz="1200" b="1" dirty="0">
                <a:solidFill>
                  <a:srgbClr val="FF0000"/>
                </a:solidFill>
              </a:rPr>
              <a:t>HP </a:t>
            </a:r>
            <a:r>
              <a:rPr lang="ko-KR" altLang="en-US" sz="1200" b="1" dirty="0">
                <a:solidFill>
                  <a:srgbClr val="FF0000"/>
                </a:solidFill>
              </a:rPr>
              <a:t>를 적을 처치 하여 회복 하고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적의 공격으로 큰 피해를 입지 않도록 방어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2049" name="그룹 2048"/>
          <p:cNvGrpSpPr/>
          <p:nvPr/>
        </p:nvGrpSpPr>
        <p:grpSpPr>
          <a:xfrm>
            <a:off x="260117" y="3149340"/>
            <a:ext cx="4604402" cy="2309541"/>
            <a:chOff x="192304" y="1211448"/>
            <a:chExt cx="4604402" cy="2309541"/>
          </a:xfrm>
        </p:grpSpPr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194004" y="1211448"/>
              <a:ext cx="4602702" cy="2309541"/>
              <a:chOff x="301925" y="969280"/>
              <a:chExt cx="5163045" cy="259071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4" r="1363"/>
              <a:stretch/>
            </p:blipFill>
            <p:spPr>
              <a:xfrm>
                <a:off x="301925" y="969280"/>
                <a:ext cx="5163045" cy="259071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5" t="833" r="17777" b="21771"/>
              <a:stretch/>
            </p:blipFill>
            <p:spPr>
              <a:xfrm>
                <a:off x="1961561" y="991028"/>
                <a:ext cx="2614612" cy="2005097"/>
              </a:xfrm>
              <a:prstGeom prst="rect">
                <a:avLst/>
              </a:prstGeom>
            </p:spPr>
          </p:pic>
        </p:grpSp>
        <p:sp>
          <p:nvSpPr>
            <p:cNvPr id="22" name="내용 개체 틀 25"/>
            <p:cNvSpPr txBox="1">
              <a:spLocks/>
            </p:cNvSpPr>
            <p:nvPr/>
          </p:nvSpPr>
          <p:spPr>
            <a:xfrm>
              <a:off x="1256127" y="1230835"/>
              <a:ext cx="2637143" cy="354059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5" name="내용 개체 틀 25"/>
            <p:cNvSpPr txBox="1">
              <a:spLocks/>
            </p:cNvSpPr>
            <p:nvPr/>
          </p:nvSpPr>
          <p:spPr>
            <a:xfrm>
              <a:off x="4176994" y="2080121"/>
              <a:ext cx="619712" cy="1420806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7" name="내용 개체 틀 25"/>
            <p:cNvSpPr txBox="1">
              <a:spLocks/>
            </p:cNvSpPr>
            <p:nvPr/>
          </p:nvSpPr>
          <p:spPr>
            <a:xfrm>
              <a:off x="192304" y="2816104"/>
              <a:ext cx="571267" cy="679545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 27"/>
          <p:cNvCxnSpPr>
            <a:stCxn id="27" idx="3"/>
            <a:endCxn id="25" idx="1"/>
          </p:cNvCxnSpPr>
          <p:nvPr/>
        </p:nvCxnSpPr>
        <p:spPr>
          <a:xfrm flipV="1">
            <a:off x="831384" y="4728416"/>
            <a:ext cx="3413423" cy="3653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2" idx="3"/>
            <a:endCxn id="5" idx="1"/>
          </p:cNvCxnSpPr>
          <p:nvPr/>
        </p:nvCxnSpPr>
        <p:spPr>
          <a:xfrm flipV="1">
            <a:off x="3961083" y="3338340"/>
            <a:ext cx="1193673" cy="741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5" idx="3"/>
            <a:endCxn id="6" idx="1"/>
          </p:cNvCxnSpPr>
          <p:nvPr/>
        </p:nvCxnSpPr>
        <p:spPr>
          <a:xfrm>
            <a:off x="4864519" y="4728416"/>
            <a:ext cx="288661" cy="1458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92304" y="984773"/>
            <a:ext cx="11814274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타이밍을 재는 것에 긍정적인 피드백 부여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ko-KR" altLang="en-US" sz="1400" b="1" dirty="0">
                <a:solidFill>
                  <a:srgbClr val="FF0000"/>
                </a:solidFill>
              </a:rPr>
              <a:t>이를 보조 하는 다른 시스템으로 강화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7" name="내용 개체 틀 25"/>
          <p:cNvSpPr txBox="1">
            <a:spLocks/>
          </p:cNvSpPr>
          <p:nvPr/>
        </p:nvSpPr>
        <p:spPr>
          <a:xfrm>
            <a:off x="192303" y="1369516"/>
            <a:ext cx="11814275" cy="13434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 타이밍을 학습 하는 것은 다른 게임과 일상생활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운동에서 </a:t>
            </a:r>
            <a:r>
              <a:rPr lang="ko-KR" altLang="en-US" b="1" dirty="0">
                <a:solidFill>
                  <a:srgbClr val="FF0000"/>
                </a:solidFill>
              </a:rPr>
              <a:t>쉽게 찾아 볼 수 있는 소재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해당 게임은 이것에 캐릭터와 </a:t>
            </a:r>
            <a:r>
              <a:rPr lang="en-US" altLang="ko-KR" dirty="0">
                <a:solidFill>
                  <a:schemeClr val="tx1"/>
                </a:solidFill>
              </a:rPr>
              <a:t>HP, </a:t>
            </a:r>
            <a:r>
              <a:rPr lang="ko-KR" altLang="en-US" dirty="0">
                <a:solidFill>
                  <a:schemeClr val="tx1"/>
                </a:solidFill>
              </a:rPr>
              <a:t>몬스터 등으로 의미를 부여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한 뒤 </a:t>
            </a:r>
            <a:r>
              <a:rPr lang="ko-KR" altLang="en-US" b="1" dirty="0">
                <a:solidFill>
                  <a:srgbClr val="FF0000"/>
                </a:solidFill>
              </a:rPr>
              <a:t>공격과 방어라는 행위를 통해 타이밍을 학습 하도록 만듦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또한 </a:t>
            </a:r>
            <a:r>
              <a:rPr lang="ko-KR" altLang="en-US" b="1" dirty="0">
                <a:solidFill>
                  <a:srgbClr val="FF0000"/>
                </a:solidFill>
              </a:rPr>
              <a:t>몰입 유도를 위해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반격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을 만들어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유저들이 좀 더 정확한 타이밍에 방어를 조작 했을 때 긍정적인 피드백을 받도록 만들었음</a:t>
            </a:r>
            <a:r>
              <a:rPr lang="en-US" altLang="ko-KR" dirty="0">
                <a:solidFill>
                  <a:schemeClr val="tx1"/>
                </a:solidFill>
              </a:rPr>
              <a:t>. 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EEA2D975-BB4B-45C2-98E2-B4561351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0" y="2987030"/>
            <a:ext cx="4708318" cy="25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분석 내용을 바탕으로 전투 구간 핵심 시스템 기획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71C95B-4F10-46E9-B454-CED87E79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52" y="2926238"/>
            <a:ext cx="4716914" cy="2695716"/>
          </a:xfrm>
          <a:prstGeom prst="rect">
            <a:avLst/>
          </a:prstGeom>
        </p:spPr>
      </p:pic>
      <p:sp>
        <p:nvSpPr>
          <p:cNvPr id="12" name="모서리가 둥근 직사각형 31">
            <a:extLst>
              <a:ext uri="{FF2B5EF4-FFF2-40B4-BE49-F238E27FC236}">
                <a16:creationId xmlns:a16="http://schemas.microsoft.com/office/drawing/2014/main" id="{2BFF6C4A-38E5-41A1-A0FD-354303054B6A}"/>
              </a:ext>
            </a:extLst>
          </p:cNvPr>
          <p:cNvSpPr/>
          <p:nvPr/>
        </p:nvSpPr>
        <p:spPr>
          <a:xfrm>
            <a:off x="604540" y="571818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(4)</a:t>
            </a:r>
            <a:r>
              <a:rPr lang="ko-KR" altLang="en-US" sz="1200" b="1" dirty="0">
                <a:solidFill>
                  <a:schemeClr val="tx1"/>
                </a:solidFill>
              </a:rPr>
              <a:t>플레이어 캐릭터</a:t>
            </a:r>
          </a:p>
        </p:txBody>
      </p:sp>
      <p:cxnSp>
        <p:nvCxnSpPr>
          <p:cNvPr id="13" name="꺾인 연결선 175">
            <a:extLst>
              <a:ext uri="{FF2B5EF4-FFF2-40B4-BE49-F238E27FC236}">
                <a16:creationId xmlns:a16="http://schemas.microsoft.com/office/drawing/2014/main" id="{FE3504D8-1CDE-4020-8E2A-3617926017D6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10800000" flipV="1">
            <a:off x="604540" y="4983185"/>
            <a:ext cx="582594" cy="888000"/>
          </a:xfrm>
          <a:prstGeom prst="bentConnector3">
            <a:avLst>
              <a:gd name="adj1" fmla="val 13923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9">
            <a:extLst>
              <a:ext uri="{FF2B5EF4-FFF2-40B4-BE49-F238E27FC236}">
                <a16:creationId xmlns:a16="http://schemas.microsoft.com/office/drawing/2014/main" id="{19A5D947-32C4-4AE9-9960-869C117D90F6}"/>
              </a:ext>
            </a:extLst>
          </p:cNvPr>
          <p:cNvSpPr/>
          <p:nvPr/>
        </p:nvSpPr>
        <p:spPr>
          <a:xfrm>
            <a:off x="604539" y="2979525"/>
            <a:ext cx="1768613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1501FF81-37B6-4EE9-953A-3C64414C359D}"/>
              </a:ext>
            </a:extLst>
          </p:cNvPr>
          <p:cNvSpPr/>
          <p:nvPr/>
        </p:nvSpPr>
        <p:spPr>
          <a:xfrm>
            <a:off x="839219" y="2524627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(1)</a:t>
            </a:r>
            <a:r>
              <a:rPr lang="ko-KR" altLang="en-US" sz="1200" b="1" dirty="0">
                <a:solidFill>
                  <a:schemeClr val="tx1"/>
                </a:solidFill>
              </a:rPr>
              <a:t>캐릭터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5" name="꺾인 연결선 175">
            <a:extLst>
              <a:ext uri="{FF2B5EF4-FFF2-40B4-BE49-F238E27FC236}">
                <a16:creationId xmlns:a16="http://schemas.microsoft.com/office/drawing/2014/main" id="{71AF247A-1B43-41CF-825E-30FEB85BC4EE}"/>
              </a:ext>
            </a:extLst>
          </p:cNvPr>
          <p:cNvCxnSpPr>
            <a:cxnSpLocks/>
            <a:stCxn id="27" idx="0"/>
            <a:endCxn id="34" idx="2"/>
          </p:cNvCxnSpPr>
          <p:nvPr/>
        </p:nvCxnSpPr>
        <p:spPr>
          <a:xfrm rot="5400000" flipH="1" flipV="1">
            <a:off x="1431583" y="2887890"/>
            <a:ext cx="148898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175">
            <a:extLst>
              <a:ext uri="{FF2B5EF4-FFF2-40B4-BE49-F238E27FC236}">
                <a16:creationId xmlns:a16="http://schemas.microsoft.com/office/drawing/2014/main" id="{008B6B16-A56B-4802-B461-D6F9A78F0EF4}"/>
              </a:ext>
            </a:extLst>
          </p:cNvPr>
          <p:cNvCxnSpPr>
            <a:cxnSpLocks/>
            <a:stCxn id="26" idx="0"/>
            <a:endCxn id="48" idx="2"/>
          </p:cNvCxnSpPr>
          <p:nvPr/>
        </p:nvCxnSpPr>
        <p:spPr>
          <a:xfrm rot="5400000" flipH="1" flipV="1">
            <a:off x="3191788" y="2887891"/>
            <a:ext cx="148899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31">
            <a:extLst>
              <a:ext uri="{FF2B5EF4-FFF2-40B4-BE49-F238E27FC236}">
                <a16:creationId xmlns:a16="http://schemas.microsoft.com/office/drawing/2014/main" id="{D0957BA4-E29D-4439-937E-2B651A9C4C83}"/>
              </a:ext>
            </a:extLst>
          </p:cNvPr>
          <p:cNvSpPr/>
          <p:nvPr/>
        </p:nvSpPr>
        <p:spPr>
          <a:xfrm>
            <a:off x="2599424" y="2524627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(2)</a:t>
            </a:r>
            <a:r>
              <a:rPr lang="ko-KR" altLang="en-US" sz="1200" b="1" dirty="0">
                <a:solidFill>
                  <a:schemeClr val="tx1"/>
                </a:solidFill>
              </a:rPr>
              <a:t>보스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31">
            <a:extLst>
              <a:ext uri="{FF2B5EF4-FFF2-40B4-BE49-F238E27FC236}">
                <a16:creationId xmlns:a16="http://schemas.microsoft.com/office/drawing/2014/main" id="{8E415D57-B4C8-4AA9-8AE6-B3A186BA1501}"/>
              </a:ext>
            </a:extLst>
          </p:cNvPr>
          <p:cNvSpPr/>
          <p:nvPr/>
        </p:nvSpPr>
        <p:spPr>
          <a:xfrm>
            <a:off x="3253828" y="571818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(3)</a:t>
            </a:r>
            <a:r>
              <a:rPr lang="ko-KR" altLang="en-US" sz="1200" b="1" dirty="0">
                <a:solidFill>
                  <a:schemeClr val="tx1"/>
                </a:solidFill>
              </a:rPr>
              <a:t>보스 몬스터</a:t>
            </a:r>
          </a:p>
        </p:txBody>
      </p:sp>
      <p:cxnSp>
        <p:nvCxnSpPr>
          <p:cNvPr id="62" name="꺾인 연결선 175">
            <a:extLst>
              <a:ext uri="{FF2B5EF4-FFF2-40B4-BE49-F238E27FC236}">
                <a16:creationId xmlns:a16="http://schemas.microsoft.com/office/drawing/2014/main" id="{ABDA1E2E-190D-4E8B-911F-D83B7F604527}"/>
              </a:ext>
            </a:extLst>
          </p:cNvPr>
          <p:cNvCxnSpPr>
            <a:cxnSpLocks/>
            <a:stCxn id="14" idx="3"/>
            <a:endCxn id="61" idx="3"/>
          </p:cNvCxnSpPr>
          <p:nvPr/>
        </p:nvCxnSpPr>
        <p:spPr>
          <a:xfrm>
            <a:off x="5000849" y="4778297"/>
            <a:ext cx="289831" cy="1092888"/>
          </a:xfrm>
          <a:prstGeom prst="bentConnector3">
            <a:avLst>
              <a:gd name="adj1" fmla="val 178874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표 19">
            <a:extLst>
              <a:ext uri="{FF2B5EF4-FFF2-40B4-BE49-F238E27FC236}">
                <a16:creationId xmlns:a16="http://schemas.microsoft.com/office/drawing/2014/main" id="{8CD9DBFD-4945-4CD2-BE4D-7DFE767E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642773"/>
              </p:ext>
            </p:extLst>
          </p:nvPr>
        </p:nvGraphicFramePr>
        <p:xfrm>
          <a:off x="5924820" y="2378234"/>
          <a:ext cx="6078063" cy="172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34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366787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4100542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캐릭터의 스킬 정보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 재 사용 대기시간 등 표시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보유 속성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HP </a:t>
                      </a:r>
                      <a:r>
                        <a:rPr lang="ko-KR" altLang="en-US" sz="1200" dirty="0"/>
                        <a:t>백분율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그로기 게이지 등 표기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몬스터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우측에서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플레이어 캐릭터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좌측에서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73601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5CADB85F-68EB-4D0E-A989-808F333E71E4}"/>
              </a:ext>
            </a:extLst>
          </p:cNvPr>
          <p:cNvGrpSpPr/>
          <p:nvPr/>
        </p:nvGrpSpPr>
        <p:grpSpPr>
          <a:xfrm>
            <a:off x="2328476" y="2900306"/>
            <a:ext cx="391633" cy="306001"/>
            <a:chOff x="10377037" y="829914"/>
            <a:chExt cx="911386" cy="79229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58F1072-5F1B-45F9-879E-82238F8999B7}"/>
                </a:ext>
              </a:extLst>
            </p:cNvPr>
            <p:cNvSpPr/>
            <p:nvPr/>
          </p:nvSpPr>
          <p:spPr>
            <a:xfrm>
              <a:off x="10554083" y="1101854"/>
              <a:ext cx="557295" cy="508472"/>
            </a:xfrm>
            <a:prstGeom prst="ellips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3F25ED-EC34-4D8B-BB28-562186408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58" b="99178" l="1542" r="15108">
                          <a14:foregroundMark x1="4933" y1="79178" x2="4933" y2="79178"/>
                          <a14:foregroundMark x1="5858" y1="75890" x2="5858" y2="75890"/>
                          <a14:foregroundMark x1="5242" y1="76986" x2="5242" y2="76986"/>
                          <a14:foregroundMark x1="13361" y1="90959" x2="13361" y2="90959"/>
                          <a14:foregroundMark x1="11614" y1="96986" x2="11614" y2="96986"/>
                        </a14:backgroundRemoval>
                      </a14:imgEffect>
                    </a14:imgLayer>
                  </a14:imgProps>
                </a:ext>
              </a:extLst>
            </a:blip>
            <a:srcRect t="60946" r="83148"/>
            <a:stretch/>
          </p:blipFill>
          <p:spPr>
            <a:xfrm>
              <a:off x="10377037" y="829914"/>
              <a:ext cx="911386" cy="792294"/>
            </a:xfrm>
            <a:prstGeom prst="rect">
              <a:avLst/>
            </a:prstGeom>
          </p:spPr>
        </p:pic>
      </p:grpSp>
      <p:sp>
        <p:nvSpPr>
          <p:cNvPr id="26" name="모서리가 둥근 직사각형 29">
            <a:extLst>
              <a:ext uri="{FF2B5EF4-FFF2-40B4-BE49-F238E27FC236}">
                <a16:creationId xmlns:a16="http://schemas.microsoft.com/office/drawing/2014/main" id="{408D5118-D12A-4078-A978-0A4429C5A9CB}"/>
              </a:ext>
            </a:extLst>
          </p:cNvPr>
          <p:cNvSpPr/>
          <p:nvPr/>
        </p:nvSpPr>
        <p:spPr>
          <a:xfrm>
            <a:off x="2373152" y="2979526"/>
            <a:ext cx="1751797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4A0C58-D7A7-4D17-BFA6-754230168913}"/>
              </a:ext>
            </a:extLst>
          </p:cNvPr>
          <p:cNvSpPr/>
          <p:nvPr/>
        </p:nvSpPr>
        <p:spPr>
          <a:xfrm>
            <a:off x="672113" y="3429000"/>
            <a:ext cx="2304000" cy="1942193"/>
          </a:xfrm>
          <a:prstGeom prst="roundRect">
            <a:avLst/>
          </a:prstGeom>
          <a:solidFill>
            <a:srgbClr val="D31B1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7AAEFB31-3CFA-4D52-97BB-9321DB7EC45E}"/>
              </a:ext>
            </a:extLst>
          </p:cNvPr>
          <p:cNvSpPr/>
          <p:nvPr/>
        </p:nvSpPr>
        <p:spPr>
          <a:xfrm>
            <a:off x="1187134" y="4597599"/>
            <a:ext cx="1271042" cy="77117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7D8FCE-4A2C-4437-A444-5481D8FC0973}"/>
              </a:ext>
            </a:extLst>
          </p:cNvPr>
          <p:cNvSpPr/>
          <p:nvPr/>
        </p:nvSpPr>
        <p:spPr>
          <a:xfrm>
            <a:off x="2973197" y="3426577"/>
            <a:ext cx="2304000" cy="194219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FD5E1CF9-EEB7-410F-94AB-FC28684480F7}"/>
              </a:ext>
            </a:extLst>
          </p:cNvPr>
          <p:cNvSpPr/>
          <p:nvPr/>
        </p:nvSpPr>
        <p:spPr>
          <a:xfrm>
            <a:off x="3729807" y="4202081"/>
            <a:ext cx="1271042" cy="115243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1">
            <a:extLst>
              <a:ext uri="{FF2B5EF4-FFF2-40B4-BE49-F238E27FC236}">
                <a16:creationId xmlns:a16="http://schemas.microsoft.com/office/drawing/2014/main" id="{3105D809-395E-45D7-988A-EBD9FF4BF055}"/>
              </a:ext>
            </a:extLst>
          </p:cNvPr>
          <p:cNvSpPr/>
          <p:nvPr/>
        </p:nvSpPr>
        <p:spPr>
          <a:xfrm>
            <a:off x="604540" y="617244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좌측 조작 터치 영역</a:t>
            </a:r>
          </a:p>
        </p:txBody>
      </p:sp>
      <p:sp>
        <p:nvSpPr>
          <p:cNvPr id="41" name="모서리가 둥근 직사각형 31">
            <a:extLst>
              <a:ext uri="{FF2B5EF4-FFF2-40B4-BE49-F238E27FC236}">
                <a16:creationId xmlns:a16="http://schemas.microsoft.com/office/drawing/2014/main" id="{A050755E-ABEE-4291-96EE-1BB48696893B}"/>
              </a:ext>
            </a:extLst>
          </p:cNvPr>
          <p:cNvSpPr/>
          <p:nvPr/>
        </p:nvSpPr>
        <p:spPr>
          <a:xfrm>
            <a:off x="3253828" y="617244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우측 조작 터치 영역</a:t>
            </a:r>
          </a:p>
        </p:txBody>
      </p:sp>
      <p:cxnSp>
        <p:nvCxnSpPr>
          <p:cNvPr id="42" name="꺾인 연결선 175">
            <a:extLst>
              <a:ext uri="{FF2B5EF4-FFF2-40B4-BE49-F238E27FC236}">
                <a16:creationId xmlns:a16="http://schemas.microsoft.com/office/drawing/2014/main" id="{5DAC67EB-49A8-46B7-A6D3-4714A052CA9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>
            <a:off x="5277197" y="4397674"/>
            <a:ext cx="13483" cy="1927771"/>
          </a:xfrm>
          <a:prstGeom prst="bentConnector3">
            <a:avLst>
              <a:gd name="adj1" fmla="val 179546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175">
            <a:extLst>
              <a:ext uri="{FF2B5EF4-FFF2-40B4-BE49-F238E27FC236}">
                <a16:creationId xmlns:a16="http://schemas.microsoft.com/office/drawing/2014/main" id="{9E0BB862-F1E6-43C5-898E-BA9160DCEAB2}"/>
              </a:ext>
            </a:extLst>
          </p:cNvPr>
          <p:cNvCxnSpPr>
            <a:cxnSpLocks/>
            <a:stCxn id="11" idx="1"/>
            <a:endCxn id="40" idx="1"/>
          </p:cNvCxnSpPr>
          <p:nvPr/>
        </p:nvCxnSpPr>
        <p:spPr>
          <a:xfrm rot="10800000" flipH="1" flipV="1">
            <a:off x="582652" y="4274095"/>
            <a:ext cx="21888" cy="2051349"/>
          </a:xfrm>
          <a:prstGeom prst="bentConnector3">
            <a:avLst>
              <a:gd name="adj1" fmla="val -104440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19">
            <a:extLst>
              <a:ext uri="{FF2B5EF4-FFF2-40B4-BE49-F238E27FC236}">
                <a16:creationId xmlns:a16="http://schemas.microsoft.com/office/drawing/2014/main" id="{90F8F4BB-970C-4D4C-BD01-864AF3AEE0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372395"/>
              </p:ext>
            </p:extLst>
          </p:nvPr>
        </p:nvGraphicFramePr>
        <p:xfrm>
          <a:off x="5924820" y="4560612"/>
          <a:ext cx="6078063" cy="213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79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347273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2692593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  <a:gridCol w="1386218">
                  <a:extLst>
                    <a:ext uri="{9D8B030D-6E8A-4147-A177-3AD203B41FA5}">
                      <a16:colId xmlns:a16="http://schemas.microsoft.com/office/drawing/2014/main" val="4199583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 방법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545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피격 시 데미지 </a:t>
                      </a:r>
                      <a:r>
                        <a:rPr lang="en-US" altLang="ko-KR" sz="1200" dirty="0"/>
                        <a:t>% </a:t>
                      </a:r>
                      <a:r>
                        <a:rPr lang="ko-KR" altLang="en-US" sz="1200" dirty="0"/>
                        <a:t>경감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시 방어 상태 지속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 직업 별로 방어와 회피 구분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509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타이밍에 맞춰 공격을 회피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불가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78579"/>
                  </a:ext>
                </a:extLst>
              </a:tr>
              <a:tr h="389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공격 속도에 비례해 모션 재생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89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별 조건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 마다 발동 조건과 효과를 달리하여 유저 선택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BDEBC8-F146-46A3-86A3-B0B7335136BD}"/>
              </a:ext>
            </a:extLst>
          </p:cNvPr>
          <p:cNvSpPr/>
          <p:nvPr/>
        </p:nvSpPr>
        <p:spPr>
          <a:xfrm>
            <a:off x="192303" y="982414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데블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이터의</a:t>
            </a:r>
            <a:r>
              <a:rPr lang="ko-KR" altLang="en-US" sz="1600" b="1" dirty="0">
                <a:solidFill>
                  <a:schemeClr val="tx1"/>
                </a:solidFill>
              </a:rPr>
              <a:t> 전투 시스템을 기획 중인 게임에 반영 하는 방식과 요소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49" name="내용 개체 틀 25">
            <a:extLst>
              <a:ext uri="{FF2B5EF4-FFF2-40B4-BE49-F238E27FC236}">
                <a16:creationId xmlns:a16="http://schemas.microsoft.com/office/drawing/2014/main" id="{AE97D792-F77E-4A03-84DF-42C478E45D67}"/>
              </a:ext>
            </a:extLst>
          </p:cNvPr>
          <p:cNvSpPr txBox="1">
            <a:spLocks/>
          </p:cNvSpPr>
          <p:nvPr/>
        </p:nvSpPr>
        <p:spPr>
          <a:xfrm>
            <a:off x="192303" y="1287261"/>
            <a:ext cx="11801143" cy="96442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러닝 구간은 기존 러닝게임을 참고 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지속적인 게임 이용을 위해 캐릭터의 차이가 조작에서 차지하는 부분을 기획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캐릭터를 수집하고 성장 시키는 의미 부여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게임의 난이도를 조절 하기 위해 기존 방어의 기능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홀드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터치 조작을 꾹 누르는 행위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와 타이밍에 맞춰 터치 하는 두가지로 분리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3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각 캐릭터 별 조작 상세</a:t>
            </a:r>
            <a:endParaRPr lang="en-US" altLang="ko-KR" b="1" dirty="0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D50B56-59D3-4834-88AF-9238FA8A7ED4}"/>
              </a:ext>
            </a:extLst>
          </p:cNvPr>
          <p:cNvGrpSpPr/>
          <p:nvPr/>
        </p:nvGrpSpPr>
        <p:grpSpPr>
          <a:xfrm>
            <a:off x="194635" y="957961"/>
            <a:ext cx="11808971" cy="1691166"/>
            <a:chOff x="190726" y="5005941"/>
            <a:chExt cx="11808971" cy="1691166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5C2450E-2A79-40D3-8A4B-5338BEB01AAC}"/>
                </a:ext>
              </a:extLst>
            </p:cNvPr>
            <p:cNvSpPr/>
            <p:nvPr/>
          </p:nvSpPr>
          <p:spPr>
            <a:xfrm>
              <a:off x="192303" y="5005941"/>
              <a:ext cx="11801143" cy="306000"/>
            </a:xfrm>
            <a:prstGeom prst="rect">
              <a:avLst/>
            </a:prstGeom>
            <a:solidFill>
              <a:srgbClr val="D9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기획 의도 설명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3" name="내용 개체 틀 25">
              <a:extLst>
                <a:ext uri="{FF2B5EF4-FFF2-40B4-BE49-F238E27FC236}">
                  <a16:creationId xmlns:a16="http://schemas.microsoft.com/office/drawing/2014/main" id="{F0B67152-D911-402A-838B-F5D5D81A925D}"/>
                </a:ext>
              </a:extLst>
            </p:cNvPr>
            <p:cNvSpPr txBox="1">
              <a:spLocks/>
            </p:cNvSpPr>
            <p:nvPr/>
          </p:nvSpPr>
          <p:spPr>
            <a:xfrm>
              <a:off x="190726" y="5311941"/>
              <a:ext cx="11808971" cy="1385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tabLst>
                  <a:tab pos="180975" algn="l"/>
                </a:tabLst>
              </a:pP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데블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이터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혼합 되어 사용 되던 두가지 조작을 구분 하여 캐릭터 별로 부여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캐릭터 마다 조작 난이도를 설정하고 성능과 조작 난이도가 반비례 하도록 기획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선택 시  고려 할 요소를 다양하게 만드는 데 기여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</a:rPr>
                <a:t> 특히 조작 난이도는 플레이어 마다 선호도가 다르지만 일종의 성능으로 생각 되는 부분이므로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확실한 기준과 차별화가 필요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 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6310E3-9230-4A4A-9145-28CD61E0BC2F}"/>
              </a:ext>
            </a:extLst>
          </p:cNvPr>
          <p:cNvSpPr/>
          <p:nvPr/>
        </p:nvSpPr>
        <p:spPr>
          <a:xfrm>
            <a:off x="192303" y="4954200"/>
            <a:ext cx="5903697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방어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70" name="Picture 2" descr="파일:attachment/판타지x러너즈/01.png">
            <a:extLst>
              <a:ext uri="{FF2B5EF4-FFF2-40B4-BE49-F238E27FC236}">
                <a16:creationId xmlns:a16="http://schemas.microsoft.com/office/drawing/2014/main" id="{E7ED79BA-E6CA-46FD-BA01-2599F332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3" y="5276915"/>
            <a:ext cx="9525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AF2F8018-120C-4207-8DD2-D2923C77C4C2}"/>
              </a:ext>
            </a:extLst>
          </p:cNvPr>
          <p:cNvSpPr/>
          <p:nvPr/>
        </p:nvSpPr>
        <p:spPr>
          <a:xfrm>
            <a:off x="6094168" y="4954200"/>
            <a:ext cx="5903697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회피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84A7C3A-386F-4260-AFD7-FA0120E2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r="13750" b="13970"/>
          <a:stretch/>
        </p:blipFill>
        <p:spPr>
          <a:xfrm>
            <a:off x="997468" y="5897298"/>
            <a:ext cx="571715" cy="6755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A4CAD01-9F24-4029-9026-1CF89D273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2119" y="5929657"/>
            <a:ext cx="864474" cy="674162"/>
          </a:xfrm>
          <a:prstGeom prst="rect">
            <a:avLst/>
          </a:prstGeom>
        </p:spPr>
      </p:pic>
      <p:sp>
        <p:nvSpPr>
          <p:cNvPr id="86" name="내용 개체 틀 25">
            <a:extLst>
              <a:ext uri="{FF2B5EF4-FFF2-40B4-BE49-F238E27FC236}">
                <a16:creationId xmlns:a16="http://schemas.microsoft.com/office/drawing/2014/main" id="{C60906DC-31E7-4680-963A-D1B0BE6905D7}"/>
              </a:ext>
            </a:extLst>
          </p:cNvPr>
          <p:cNvSpPr txBox="1">
            <a:spLocks/>
          </p:cNvSpPr>
          <p:nvPr/>
        </p:nvSpPr>
        <p:spPr>
          <a:xfrm>
            <a:off x="2890255" y="5563560"/>
            <a:ext cx="3203914" cy="11325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홀드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데미지가 </a:t>
            </a:r>
            <a:r>
              <a:rPr lang="en-US" altLang="ko-KR" sz="1200" dirty="0">
                <a:solidFill>
                  <a:schemeClr val="tx1"/>
                </a:solidFill>
              </a:rPr>
              <a:t>%</a:t>
            </a:r>
            <a:r>
              <a:rPr lang="ko-KR" altLang="en-US" sz="1200" dirty="0">
                <a:solidFill>
                  <a:schemeClr val="tx1"/>
                </a:solidFill>
              </a:rPr>
              <a:t>로 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이 되지 않음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04D4182-3E5B-452F-8CBB-919D961E7799}"/>
              </a:ext>
            </a:extLst>
          </p:cNvPr>
          <p:cNvSpPr/>
          <p:nvPr/>
        </p:nvSpPr>
        <p:spPr>
          <a:xfrm>
            <a:off x="192303" y="2648714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방어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회피 조작 흐름도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스킬을 고려 하지 않는 상태의 흐름도로 스킬의 경우 해당 흐름도에 추가 되는 방식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A88CA8-40C0-4D67-9E95-661E1E92B6E7}"/>
              </a:ext>
            </a:extLst>
          </p:cNvPr>
          <p:cNvSpPr/>
          <p:nvPr/>
        </p:nvSpPr>
        <p:spPr>
          <a:xfrm>
            <a:off x="438820" y="3654860"/>
            <a:ext cx="2007301" cy="437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방어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회피 영역 출력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9" name="순서도: 수행의 시작/종료 88">
            <a:extLst>
              <a:ext uri="{FF2B5EF4-FFF2-40B4-BE49-F238E27FC236}">
                <a16:creationId xmlns:a16="http://schemas.microsoft.com/office/drawing/2014/main" id="{C2F50993-6366-4401-B41E-E5171E54349F}"/>
              </a:ext>
            </a:extLst>
          </p:cNvPr>
          <p:cNvSpPr/>
          <p:nvPr/>
        </p:nvSpPr>
        <p:spPr>
          <a:xfrm>
            <a:off x="220731" y="3174720"/>
            <a:ext cx="2443480" cy="331949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좌측 영역 터치 시 시작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017CCEB-1802-4547-850A-67E7EDE5924C}"/>
              </a:ext>
            </a:extLst>
          </p:cNvPr>
          <p:cNvCxnSpPr>
            <a:cxnSpLocks/>
            <a:stCxn id="89" idx="2"/>
            <a:endCxn id="88" idx="0"/>
          </p:cNvCxnSpPr>
          <p:nvPr/>
        </p:nvCxnSpPr>
        <p:spPr>
          <a:xfrm rot="5400000">
            <a:off x="1368376" y="3580764"/>
            <a:ext cx="148191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판단 94">
            <a:extLst>
              <a:ext uri="{FF2B5EF4-FFF2-40B4-BE49-F238E27FC236}">
                <a16:creationId xmlns:a16="http://schemas.microsoft.com/office/drawing/2014/main" id="{A89EFA42-C141-4FB4-A093-791F1E5E7F98}"/>
              </a:ext>
            </a:extLst>
          </p:cNvPr>
          <p:cNvSpPr/>
          <p:nvPr/>
        </p:nvSpPr>
        <p:spPr>
          <a:xfrm>
            <a:off x="2772119" y="3265865"/>
            <a:ext cx="2007301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영역 내 공격 유무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3949EB8-368E-4408-B4A7-3FF7EB453BBD}"/>
              </a:ext>
            </a:extLst>
          </p:cNvPr>
          <p:cNvCxnSpPr>
            <a:cxnSpLocks/>
            <a:stCxn id="88" idx="3"/>
            <a:endCxn id="95" idx="1"/>
          </p:cNvCxnSpPr>
          <p:nvPr/>
        </p:nvCxnSpPr>
        <p:spPr>
          <a:xfrm flipV="1">
            <a:off x="2446121" y="3632916"/>
            <a:ext cx="325998" cy="2405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A89BED5E-0CD7-45DE-B7EC-EEA2195CDE1E}"/>
              </a:ext>
            </a:extLst>
          </p:cNvPr>
          <p:cNvCxnSpPr>
            <a:cxnSpLocks/>
            <a:stCxn id="95" idx="2"/>
            <a:endCxn id="144" idx="1"/>
          </p:cNvCxnSpPr>
          <p:nvPr/>
        </p:nvCxnSpPr>
        <p:spPr>
          <a:xfrm rot="16200000" flipH="1">
            <a:off x="6482754" y="1292981"/>
            <a:ext cx="459888" cy="587385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20A7469-E355-4F9A-B309-3D46BCE539A9}"/>
              </a:ext>
            </a:extLst>
          </p:cNvPr>
          <p:cNvCxnSpPr>
            <a:cxnSpLocks/>
            <a:stCxn id="95" idx="3"/>
            <a:endCxn id="111" idx="1"/>
          </p:cNvCxnSpPr>
          <p:nvPr/>
        </p:nvCxnSpPr>
        <p:spPr>
          <a:xfrm>
            <a:off x="4779420" y="3632916"/>
            <a:ext cx="228143" cy="12700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순서도: 판단 110">
            <a:extLst>
              <a:ext uri="{FF2B5EF4-FFF2-40B4-BE49-F238E27FC236}">
                <a16:creationId xmlns:a16="http://schemas.microsoft.com/office/drawing/2014/main" id="{35A10B91-5D55-49D7-AB25-B7F76E5B52BB}"/>
              </a:ext>
            </a:extLst>
          </p:cNvPr>
          <p:cNvSpPr/>
          <p:nvPr/>
        </p:nvSpPr>
        <p:spPr>
          <a:xfrm>
            <a:off x="5007563" y="3265865"/>
            <a:ext cx="2276350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캐릭터 능력이 방어일 경우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93F027-43C4-4AC2-A010-F482ADF8BB05}"/>
              </a:ext>
            </a:extLst>
          </p:cNvPr>
          <p:cNvSpPr/>
          <p:nvPr/>
        </p:nvSpPr>
        <p:spPr>
          <a:xfrm>
            <a:off x="7581366" y="3439890"/>
            <a:ext cx="2007301" cy="386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일정 시간 방어 판정 부여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6A902B6F-19D6-4F9F-8976-C489CC8CF88F}"/>
              </a:ext>
            </a:extLst>
          </p:cNvPr>
          <p:cNvCxnSpPr>
            <a:cxnSpLocks/>
            <a:stCxn id="111" idx="3"/>
            <a:endCxn id="119" idx="1"/>
          </p:cNvCxnSpPr>
          <p:nvPr/>
        </p:nvCxnSpPr>
        <p:spPr>
          <a:xfrm flipV="1">
            <a:off x="7283913" y="3632915"/>
            <a:ext cx="297453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327404-7947-4D30-A8A5-01D7BBEC0D86}"/>
              </a:ext>
            </a:extLst>
          </p:cNvPr>
          <p:cNvSpPr/>
          <p:nvPr/>
        </p:nvSpPr>
        <p:spPr>
          <a:xfrm>
            <a:off x="7571741" y="3947294"/>
            <a:ext cx="2007301" cy="386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일정 시간 회피 판정 부여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C361EC7-F856-48AB-BEF3-89F15AEB8260}"/>
              </a:ext>
            </a:extLst>
          </p:cNvPr>
          <p:cNvCxnSpPr>
            <a:cxnSpLocks/>
            <a:stCxn id="111" idx="2"/>
            <a:endCxn id="125" idx="1"/>
          </p:cNvCxnSpPr>
          <p:nvPr/>
        </p:nvCxnSpPr>
        <p:spPr>
          <a:xfrm rot="16200000" flipH="1">
            <a:off x="6788563" y="3357140"/>
            <a:ext cx="140353" cy="142600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B93357CF-0F3A-42D4-A7F1-9B11BDFCD123}"/>
              </a:ext>
            </a:extLst>
          </p:cNvPr>
          <p:cNvCxnSpPr>
            <a:cxnSpLocks/>
            <a:stCxn id="119" idx="3"/>
            <a:endCxn id="132" idx="1"/>
          </p:cNvCxnSpPr>
          <p:nvPr/>
        </p:nvCxnSpPr>
        <p:spPr>
          <a:xfrm>
            <a:off x="9588667" y="3632915"/>
            <a:ext cx="30671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233B6A34-E3AF-4EE0-9FC6-C23940F99F1D}"/>
              </a:ext>
            </a:extLst>
          </p:cNvPr>
          <p:cNvSpPr/>
          <p:nvPr/>
        </p:nvSpPr>
        <p:spPr>
          <a:xfrm>
            <a:off x="9895380" y="3265865"/>
            <a:ext cx="2075890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조작 키 홀드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상태 체크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67CA38D6-2993-4AE0-9BC0-654948436367}"/>
              </a:ext>
            </a:extLst>
          </p:cNvPr>
          <p:cNvCxnSpPr>
            <a:cxnSpLocks/>
            <a:stCxn id="132" idx="0"/>
            <a:endCxn id="95" idx="0"/>
          </p:cNvCxnSpPr>
          <p:nvPr/>
        </p:nvCxnSpPr>
        <p:spPr>
          <a:xfrm rot="16200000" flipV="1">
            <a:off x="7354548" y="-312913"/>
            <a:ext cx="12700" cy="7157555"/>
          </a:xfrm>
          <a:prstGeom prst="bentConnector3">
            <a:avLst>
              <a:gd name="adj1" fmla="val 180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78DFBD3B-EA82-4A42-8DC7-9169A27DC0BC}"/>
              </a:ext>
            </a:extLst>
          </p:cNvPr>
          <p:cNvCxnSpPr>
            <a:cxnSpLocks/>
            <a:stCxn id="132" idx="2"/>
            <a:endCxn id="144" idx="3"/>
          </p:cNvCxnSpPr>
          <p:nvPr/>
        </p:nvCxnSpPr>
        <p:spPr>
          <a:xfrm rot="5400000">
            <a:off x="10602825" y="4129354"/>
            <a:ext cx="459888" cy="2011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순서도: 수행의 시작/종료 143">
            <a:extLst>
              <a:ext uri="{FF2B5EF4-FFF2-40B4-BE49-F238E27FC236}">
                <a16:creationId xmlns:a16="http://schemas.microsoft.com/office/drawing/2014/main" id="{0F84AD65-12EC-4BE0-B314-60EA5A92ADBA}"/>
              </a:ext>
            </a:extLst>
          </p:cNvPr>
          <p:cNvSpPr/>
          <p:nvPr/>
        </p:nvSpPr>
        <p:spPr>
          <a:xfrm>
            <a:off x="9649627" y="4293879"/>
            <a:ext cx="1082586" cy="331949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종료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712D5B68-E24C-4373-A210-D750A9483A4C}"/>
              </a:ext>
            </a:extLst>
          </p:cNvPr>
          <p:cNvCxnSpPr>
            <a:cxnSpLocks/>
            <a:stCxn id="125" idx="3"/>
            <a:endCxn id="144" idx="0"/>
          </p:cNvCxnSpPr>
          <p:nvPr/>
        </p:nvCxnSpPr>
        <p:spPr>
          <a:xfrm>
            <a:off x="9579042" y="4140319"/>
            <a:ext cx="611878" cy="1535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E9DC6B0-3579-4216-8E7C-D650B14A9C1C}"/>
              </a:ext>
            </a:extLst>
          </p:cNvPr>
          <p:cNvSpPr/>
          <p:nvPr/>
        </p:nvSpPr>
        <p:spPr>
          <a:xfrm>
            <a:off x="8022826" y="4699698"/>
            <a:ext cx="3970620" cy="2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조작 키 홀드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=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터치 후 손을 떼지 않고 유지 하는 상태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8" name="내용 개체 틀 25">
            <a:extLst>
              <a:ext uri="{FF2B5EF4-FFF2-40B4-BE49-F238E27FC236}">
                <a16:creationId xmlns:a16="http://schemas.microsoft.com/office/drawing/2014/main" id="{D055B7D0-E82D-4A3D-887E-F0C603B29168}"/>
              </a:ext>
            </a:extLst>
          </p:cNvPr>
          <p:cNvSpPr txBox="1">
            <a:spLocks/>
          </p:cNvSpPr>
          <p:nvPr/>
        </p:nvSpPr>
        <p:spPr>
          <a:xfrm>
            <a:off x="8792371" y="5563560"/>
            <a:ext cx="3211235" cy="112707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홀드 불가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성공 시 데미지를 받지 않음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9" name="Picture 6" descr="파일:attachment/판타지x러너즈/tristan.png">
            <a:extLst>
              <a:ext uri="{FF2B5EF4-FFF2-40B4-BE49-F238E27FC236}">
                <a16:creationId xmlns:a16="http://schemas.microsoft.com/office/drawing/2014/main" id="{C8D74E79-B601-4773-9A05-282B581A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02" y="5312985"/>
            <a:ext cx="857053" cy="13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D6F8E4AF-D2D0-4345-A9AD-50CEBF8AC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6682" y="5811016"/>
            <a:ext cx="864474" cy="674162"/>
          </a:xfrm>
          <a:prstGeom prst="rect">
            <a:avLst/>
          </a:prstGeom>
        </p:spPr>
      </p:pic>
      <p:sp>
        <p:nvSpPr>
          <p:cNvPr id="211" name="타원 210">
            <a:extLst>
              <a:ext uri="{FF2B5EF4-FFF2-40B4-BE49-F238E27FC236}">
                <a16:creationId xmlns:a16="http://schemas.microsoft.com/office/drawing/2014/main" id="{BEF15D05-E3B2-469C-9FFC-25FDAC072F64}"/>
              </a:ext>
            </a:extLst>
          </p:cNvPr>
          <p:cNvSpPr/>
          <p:nvPr/>
        </p:nvSpPr>
        <p:spPr>
          <a:xfrm>
            <a:off x="6825285" y="5916222"/>
            <a:ext cx="621766" cy="523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내용 개체 틀 25">
            <a:extLst>
              <a:ext uri="{FF2B5EF4-FFF2-40B4-BE49-F238E27FC236}">
                <a16:creationId xmlns:a16="http://schemas.microsoft.com/office/drawing/2014/main" id="{1E300638-0D26-45FF-9FE2-AC5D556C8127}"/>
              </a:ext>
            </a:extLst>
          </p:cNvPr>
          <p:cNvSpPr txBox="1">
            <a:spLocks/>
          </p:cNvSpPr>
          <p:nvPr/>
        </p:nvSpPr>
        <p:spPr>
          <a:xfrm>
            <a:off x="2882933" y="5260167"/>
            <a:ext cx="3211235" cy="30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조작 난이도 낮음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5" name="내용 개체 틀 25">
            <a:extLst>
              <a:ext uri="{FF2B5EF4-FFF2-40B4-BE49-F238E27FC236}">
                <a16:creationId xmlns:a16="http://schemas.microsoft.com/office/drawing/2014/main" id="{6CC8EA20-5AB2-482D-806B-AF49F05E421C}"/>
              </a:ext>
            </a:extLst>
          </p:cNvPr>
          <p:cNvSpPr txBox="1">
            <a:spLocks/>
          </p:cNvSpPr>
          <p:nvPr/>
        </p:nvSpPr>
        <p:spPr>
          <a:xfrm>
            <a:off x="8785050" y="5260167"/>
            <a:ext cx="3211235" cy="30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조작 난이도 높음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6" name="내용 개체 틀 25">
            <a:extLst>
              <a:ext uri="{FF2B5EF4-FFF2-40B4-BE49-F238E27FC236}">
                <a16:creationId xmlns:a16="http://schemas.microsoft.com/office/drawing/2014/main" id="{8B8F533E-7255-4C89-B264-42E92936ADEF}"/>
              </a:ext>
            </a:extLst>
          </p:cNvPr>
          <p:cNvSpPr txBox="1">
            <a:spLocks/>
          </p:cNvSpPr>
          <p:nvPr/>
        </p:nvSpPr>
        <p:spPr>
          <a:xfrm>
            <a:off x="6868863" y="5294874"/>
            <a:ext cx="1488108" cy="390242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MISS</a:t>
            </a:r>
          </a:p>
        </p:txBody>
      </p:sp>
      <p:sp>
        <p:nvSpPr>
          <p:cNvPr id="217" name="내용 개체 틀 25">
            <a:extLst>
              <a:ext uri="{FF2B5EF4-FFF2-40B4-BE49-F238E27FC236}">
                <a16:creationId xmlns:a16="http://schemas.microsoft.com/office/drawing/2014/main" id="{6E0EF9B4-B591-4562-99D6-3803D21FDC77}"/>
              </a:ext>
            </a:extLst>
          </p:cNvPr>
          <p:cNvSpPr txBox="1">
            <a:spLocks/>
          </p:cNvSpPr>
          <p:nvPr/>
        </p:nvSpPr>
        <p:spPr>
          <a:xfrm>
            <a:off x="941837" y="5260167"/>
            <a:ext cx="1488108" cy="390242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GAURD</a:t>
            </a:r>
          </a:p>
        </p:txBody>
      </p:sp>
      <p:sp>
        <p:nvSpPr>
          <p:cNvPr id="218" name="내용 개체 틀 25">
            <a:extLst>
              <a:ext uri="{FF2B5EF4-FFF2-40B4-BE49-F238E27FC236}">
                <a16:creationId xmlns:a16="http://schemas.microsoft.com/office/drawing/2014/main" id="{7F96DB8B-DADB-4F5A-AD54-ED6E503AD8BB}"/>
              </a:ext>
            </a:extLst>
          </p:cNvPr>
          <p:cNvSpPr txBox="1">
            <a:spLocks/>
          </p:cNvSpPr>
          <p:nvPr/>
        </p:nvSpPr>
        <p:spPr>
          <a:xfrm>
            <a:off x="1287891" y="5594639"/>
            <a:ext cx="1304912" cy="238114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233376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FFE37-4FEA-4AF3-BA0C-1E02AE33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715992"/>
            <a:ext cx="11798122" cy="5953165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기획 중인 게임 소개</a:t>
            </a:r>
            <a:endParaRPr lang="en-US" altLang="ko-KR" dirty="0"/>
          </a:p>
          <a:p>
            <a:r>
              <a:rPr lang="ko-KR" altLang="en-US" dirty="0"/>
              <a:t>타 게임 분석</a:t>
            </a:r>
            <a:endParaRPr lang="en-US" altLang="ko-KR" dirty="0"/>
          </a:p>
          <a:p>
            <a:pPr lvl="1"/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en-US" altLang="ko-KR" dirty="0"/>
          </a:p>
          <a:p>
            <a:pPr lvl="1"/>
            <a:r>
              <a:rPr lang="ko-KR" altLang="en-US" dirty="0" err="1"/>
              <a:t>쿠키런</a:t>
            </a:r>
            <a:r>
              <a:rPr lang="en-US" altLang="ko-KR" dirty="0"/>
              <a:t>:</a:t>
            </a:r>
            <a:r>
              <a:rPr lang="ko-KR" altLang="en-US" dirty="0"/>
              <a:t>오븐 브레이크</a:t>
            </a:r>
            <a:endParaRPr lang="en-US" altLang="ko-KR" dirty="0"/>
          </a:p>
          <a:p>
            <a:r>
              <a:rPr lang="ko-KR" altLang="en-US" dirty="0"/>
              <a:t>핵심 시스템 기획 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583002"/>
              </p:ext>
            </p:extLst>
          </p:nvPr>
        </p:nvGraphicFramePr>
        <p:xfrm>
          <a:off x="5900530" y="545514"/>
          <a:ext cx="6096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646">
                  <a:extLst>
                    <a:ext uri="{9D8B030D-6E8A-4147-A177-3AD203B41FA5}">
                      <a16:colId xmlns:a16="http://schemas.microsoft.com/office/drawing/2014/main" val="223728154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950977217"/>
                    </a:ext>
                  </a:extLst>
                </a:gridCol>
                <a:gridCol w="3812254">
                  <a:extLst>
                    <a:ext uri="{9D8B030D-6E8A-4147-A177-3AD203B41FA5}">
                      <a16:colId xmlns:a16="http://schemas.microsoft.com/office/drawing/2014/main" val="317208408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작성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1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목차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4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10H+a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초안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쿠키런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10.14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보강 내용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3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10.15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보강 내용 작성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기획 의도와 정리 페이지 중간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삽입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93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7792"/>
                  </a:ext>
                </a:extLst>
              </a:tr>
            </a:tbl>
          </a:graphicData>
        </a:graphic>
      </p:graphicFrame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25959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46A76C-6FA3-4820-BA52-F638C21C7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00" y="4283766"/>
            <a:ext cx="5525680" cy="2385391"/>
          </a:xfrm>
        </p:spPr>
        <p:txBody>
          <a:bodyPr/>
          <a:lstStyle/>
          <a:p>
            <a:r>
              <a:rPr lang="ko-KR" altLang="en-US" dirty="0"/>
              <a:t>성현씨 게임</a:t>
            </a:r>
            <a:endParaRPr lang="en-US" altLang="ko-KR" dirty="0"/>
          </a:p>
          <a:p>
            <a:pPr lvl="1"/>
            <a:r>
              <a:rPr lang="ko-KR" altLang="en-US" dirty="0"/>
              <a:t>캐릭터</a:t>
            </a:r>
            <a:r>
              <a:rPr lang="en-US" altLang="ko-KR" dirty="0"/>
              <a:t>-&gt;</a:t>
            </a:r>
            <a:r>
              <a:rPr lang="ko-KR" altLang="en-US" dirty="0"/>
              <a:t> 옷걸이 </a:t>
            </a:r>
            <a:r>
              <a:rPr lang="en-US" altLang="ko-KR" dirty="0"/>
              <a:t>-&gt; </a:t>
            </a:r>
            <a:r>
              <a:rPr lang="ko-KR" altLang="en-US" dirty="0"/>
              <a:t>종류로 차이</a:t>
            </a:r>
            <a:endParaRPr lang="en-US" altLang="ko-KR" dirty="0"/>
          </a:p>
          <a:p>
            <a:pPr lvl="2"/>
            <a:r>
              <a:rPr lang="ko-KR" altLang="en-US" dirty="0"/>
              <a:t>장비 </a:t>
            </a:r>
            <a:r>
              <a:rPr lang="en-US" altLang="ko-KR" dirty="0"/>
              <a:t>-&gt;</a:t>
            </a:r>
            <a:r>
              <a:rPr lang="ko-KR" altLang="en-US" dirty="0"/>
              <a:t>강화 장비가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파츠</a:t>
            </a:r>
            <a:r>
              <a:rPr lang="en-US" altLang="ko-KR" dirty="0"/>
              <a:t>. -&gt; </a:t>
            </a:r>
            <a:r>
              <a:rPr lang="ko-KR" altLang="en-US" dirty="0"/>
              <a:t>제작만 함</a:t>
            </a:r>
            <a:r>
              <a:rPr lang="en-US" altLang="ko-KR" dirty="0"/>
              <a:t>. </a:t>
            </a:r>
            <a:r>
              <a:rPr lang="ko-KR" altLang="en-US" dirty="0"/>
              <a:t>제작하는데 장비가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\</a:t>
            </a:r>
          </a:p>
          <a:p>
            <a:pPr lvl="3"/>
            <a:endParaRPr lang="en-US" altLang="ko-KR" dirty="0"/>
          </a:p>
          <a:p>
            <a:pPr lvl="1"/>
            <a:endParaRPr 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분석 내용을 바탕으로 전투 구간 핵심 시스템 기획</a:t>
            </a:r>
            <a:endParaRPr lang="en-US" altLang="ko-KR" b="1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87C3AA70-E672-4F0C-AB0A-7EF4E84DEC66}"/>
              </a:ext>
            </a:extLst>
          </p:cNvPr>
          <p:cNvSpPr txBox="1">
            <a:spLocks/>
          </p:cNvSpPr>
          <p:nvPr/>
        </p:nvSpPr>
        <p:spPr>
          <a:xfrm>
            <a:off x="5924640" y="4280012"/>
            <a:ext cx="5525680" cy="238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라리진</a:t>
            </a:r>
            <a:endParaRPr lang="en-US" altLang="ko-KR" dirty="0"/>
          </a:p>
          <a:p>
            <a:pPr lvl="1"/>
            <a:r>
              <a:rPr lang="ko-KR" altLang="en-US" dirty="0" err="1"/>
              <a:t>바이오로이드</a:t>
            </a:r>
            <a:r>
              <a:rPr lang="en-US" altLang="ko-KR" dirty="0"/>
              <a:t>-&gt; </a:t>
            </a:r>
            <a:r>
              <a:rPr lang="ko-KR" altLang="en-US" dirty="0"/>
              <a:t>캐릭터</a:t>
            </a:r>
            <a:r>
              <a:rPr lang="en-US" altLang="ko-KR" dirty="0"/>
              <a:t>. -&gt;  </a:t>
            </a:r>
            <a:r>
              <a:rPr lang="ko-KR" altLang="en-US" dirty="0"/>
              <a:t>동일 캐릭터 총 </a:t>
            </a:r>
            <a:r>
              <a:rPr lang="en-US" altLang="ko-KR" dirty="0"/>
              <a:t>5</a:t>
            </a:r>
            <a:r>
              <a:rPr lang="ko-KR" altLang="en-US" dirty="0"/>
              <a:t>개 필요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장비</a:t>
            </a:r>
            <a:r>
              <a:rPr lang="en-US" altLang="ko-KR" dirty="0"/>
              <a:t>-&gt; 3</a:t>
            </a:r>
            <a:r>
              <a:rPr lang="ko-KR" altLang="en-US" dirty="0"/>
              <a:t>종류 슬롯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. </a:t>
            </a:r>
            <a:r>
              <a:rPr lang="ko-KR" altLang="en-US" dirty="0"/>
              <a:t> 자원과 장비를  갈아서 올려요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 err="1"/>
              <a:t>능력치가있어</a:t>
            </a:r>
            <a:r>
              <a:rPr lang="en-US" altLang="ko-KR" dirty="0"/>
              <a:t>- &gt; </a:t>
            </a:r>
            <a:r>
              <a:rPr lang="ko-KR" altLang="en-US" dirty="0"/>
              <a:t>능력치는 </a:t>
            </a:r>
            <a:r>
              <a:rPr lang="ko-KR" altLang="en-US" dirty="0" err="1"/>
              <a:t>바이오로이드를</a:t>
            </a:r>
            <a:r>
              <a:rPr lang="ko-KR" altLang="en-US" dirty="0"/>
              <a:t> 갈아서 올려요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Picture 4" descr="파일:attachment/판타지x러너즈/armang.png">
            <a:extLst>
              <a:ext uri="{FF2B5EF4-FFF2-40B4-BE49-F238E27FC236}">
                <a16:creationId xmlns:a16="http://schemas.microsoft.com/office/drawing/2014/main" id="{7432123C-E1B8-43F2-8571-36A79352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568" y="5076990"/>
            <a:ext cx="750745" cy="11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파일:attachment/판타지x러너즈/tristan.png">
            <a:extLst>
              <a:ext uri="{FF2B5EF4-FFF2-40B4-BE49-F238E27FC236}">
                <a16:creationId xmlns:a16="http://schemas.microsoft.com/office/drawing/2014/main" id="{DF0040B8-265A-4700-AC3D-54D466CB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11" y="5277169"/>
            <a:ext cx="857053" cy="13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8B550C-48D7-407B-8E79-0E8A7CCA9F70}"/>
              </a:ext>
            </a:extLst>
          </p:cNvPr>
          <p:cNvGrpSpPr/>
          <p:nvPr/>
        </p:nvGrpSpPr>
        <p:grpSpPr>
          <a:xfrm>
            <a:off x="-1044078" y="4265377"/>
            <a:ext cx="1047421" cy="1360766"/>
            <a:chOff x="3273999" y="4391404"/>
            <a:chExt cx="1047421" cy="1360766"/>
          </a:xfrm>
        </p:grpSpPr>
        <p:pic>
          <p:nvPicPr>
            <p:cNvPr id="11" name="Picture 8" descr="파일:attachment/판타지x러너즈/50.png">
              <a:extLst>
                <a:ext uri="{FF2B5EF4-FFF2-40B4-BE49-F238E27FC236}">
                  <a16:creationId xmlns:a16="http://schemas.microsoft.com/office/drawing/2014/main" id="{DCA87147-2F1C-45CB-B5FC-75D5C78CF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backgroundMark x1="48000" y1="81879" x2="48000" y2="81879"/>
                          <a14:backgroundMark x1="43000" y1="89262" x2="43000" y2="892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999" y="4391404"/>
              <a:ext cx="913265" cy="136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십자형 11">
              <a:extLst>
                <a:ext uri="{FF2B5EF4-FFF2-40B4-BE49-F238E27FC236}">
                  <a16:creationId xmlns:a16="http://schemas.microsoft.com/office/drawing/2014/main" id="{905A0E9D-9995-4535-8D13-0AF4B9583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3999" y="4657698"/>
              <a:ext cx="306652" cy="306652"/>
            </a:xfrm>
            <a:prstGeom prst="plus">
              <a:avLst>
                <a:gd name="adj" fmla="val 38483"/>
              </a:avLst>
            </a:prstGeom>
            <a:solidFill>
              <a:schemeClr val="accent6">
                <a:alpha val="79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0A25BD7C-6CC1-454A-9023-FF7CDEC1A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7872" y="5138701"/>
              <a:ext cx="179928" cy="179928"/>
            </a:xfrm>
            <a:prstGeom prst="plus">
              <a:avLst>
                <a:gd name="adj" fmla="val 38483"/>
              </a:avLst>
            </a:prstGeom>
            <a:solidFill>
              <a:schemeClr val="accent6">
                <a:alpha val="79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십자형 13">
              <a:extLst>
                <a:ext uri="{FF2B5EF4-FFF2-40B4-BE49-F238E27FC236}">
                  <a16:creationId xmlns:a16="http://schemas.microsoft.com/office/drawing/2014/main" id="{A31CEDA5-1ABD-48D0-8EC0-011B1EDD21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7799" y="4445102"/>
              <a:ext cx="353621" cy="353621"/>
            </a:xfrm>
            <a:prstGeom prst="plus">
              <a:avLst>
                <a:gd name="adj" fmla="val 38483"/>
              </a:avLst>
            </a:prstGeom>
            <a:solidFill>
              <a:schemeClr val="accent6">
                <a:alpha val="79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B7EFA6E4-AA52-4F2E-9D43-8D9C38509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3174" y="5182655"/>
              <a:ext cx="220541" cy="220541"/>
            </a:xfrm>
            <a:prstGeom prst="plus">
              <a:avLst>
                <a:gd name="adj" fmla="val 38483"/>
              </a:avLst>
            </a:prstGeom>
            <a:solidFill>
              <a:schemeClr val="accent6">
                <a:alpha val="79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8" descr="파일:attachment/판타지x러너즈/50.png">
            <a:extLst>
              <a:ext uri="{FF2B5EF4-FFF2-40B4-BE49-F238E27FC236}">
                <a16:creationId xmlns:a16="http://schemas.microsoft.com/office/drawing/2014/main" id="{92EABD05-4786-4FEF-960E-7C3508B1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48000" y1="81879" x2="48000" y2="81879"/>
                        <a14:backgroundMark x1="43000" y1="89262" x2="43000" y2="89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16" y="4945760"/>
            <a:ext cx="913265" cy="136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파일:attachment/판타지x러너즈/01.png">
            <a:extLst>
              <a:ext uri="{FF2B5EF4-FFF2-40B4-BE49-F238E27FC236}">
                <a16:creationId xmlns:a16="http://schemas.microsoft.com/office/drawing/2014/main" id="{0CE9F079-E9AE-4BAC-976C-44CA06E2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14" y="4916530"/>
            <a:ext cx="9525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5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Image result for devil eater game">
            <a:extLst>
              <a:ext uri="{FF2B5EF4-FFF2-40B4-BE49-F238E27FC236}">
                <a16:creationId xmlns:a16="http://schemas.microsoft.com/office/drawing/2014/main" id="{B8A912AA-14DB-4B5C-8367-5F874035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3" y="2579774"/>
            <a:ext cx="3797925" cy="23743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분석 내용을 바탕으로 전투 구간 핵심 시스템 기획</a:t>
            </a:r>
            <a:endParaRPr lang="en-US" altLang="ko-KR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6310E3-9230-4A4A-9145-28CD61E0BC2F}"/>
              </a:ext>
            </a:extLst>
          </p:cNvPr>
          <p:cNvSpPr/>
          <p:nvPr/>
        </p:nvSpPr>
        <p:spPr>
          <a:xfrm>
            <a:off x="192303" y="982414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데블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이터의</a:t>
            </a:r>
            <a:r>
              <a:rPr lang="ko-KR" altLang="en-US" sz="1600" b="1" dirty="0">
                <a:solidFill>
                  <a:schemeClr val="tx1"/>
                </a:solidFill>
              </a:rPr>
              <a:t> 전투 시스템을 기획 중인 게임에 반영 하는 방식과 요소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0" name="내용 개체 틀 25">
            <a:extLst>
              <a:ext uri="{FF2B5EF4-FFF2-40B4-BE49-F238E27FC236}">
                <a16:creationId xmlns:a16="http://schemas.microsoft.com/office/drawing/2014/main" id="{05033DAC-45BD-47E4-B70B-32F288F5DAB5}"/>
              </a:ext>
            </a:extLst>
          </p:cNvPr>
          <p:cNvSpPr txBox="1">
            <a:spLocks/>
          </p:cNvSpPr>
          <p:nvPr/>
        </p:nvSpPr>
        <p:spPr>
          <a:xfrm>
            <a:off x="192303" y="1287261"/>
            <a:ext cx="11801143" cy="96442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러닝 구간은 기존 러닝게임을 참고 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지속적인 게임 이용을 위해 캐릭터의 차이가 조작에서 차지하는 부분을 기획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캐릭터를 수집하고 성장 시키는 의미 부여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게임의 난이도를 조절 하기 위해 기존 방어의 기능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홀드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터치 조작을 꾹 누르는 행위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와 타이밍에 맞춰 터치 하는 두가지로 분리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F6B6BA-73B9-4992-B90F-5DD3FB72CAF3}"/>
              </a:ext>
            </a:extLst>
          </p:cNvPr>
          <p:cNvGrpSpPr>
            <a:grpSpLocks noChangeAspect="1"/>
          </p:cNvGrpSpPr>
          <p:nvPr/>
        </p:nvGrpSpPr>
        <p:grpSpPr>
          <a:xfrm>
            <a:off x="4990549" y="2514148"/>
            <a:ext cx="4198422" cy="2422093"/>
            <a:chOff x="7929272" y="2408713"/>
            <a:chExt cx="4717666" cy="2721648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C7EBCD66-AB80-45DC-889C-2AC28F15F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620" y="2495437"/>
              <a:ext cx="4708318" cy="255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6F8FC7E-C181-4A8C-9872-413C0477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272" y="2434645"/>
              <a:ext cx="4716914" cy="2695716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141FE5-BC4A-46A5-A681-BE87BA7BC3E8}"/>
                </a:ext>
              </a:extLst>
            </p:cNvPr>
            <p:cNvGrpSpPr/>
            <p:nvPr/>
          </p:nvGrpSpPr>
          <p:grpSpPr>
            <a:xfrm>
              <a:off x="9675096" y="2408713"/>
              <a:ext cx="391633" cy="306001"/>
              <a:chOff x="10377037" y="829914"/>
              <a:chExt cx="911386" cy="792294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769BE6C-1849-4A05-A3BB-3F6A918F09F1}"/>
                  </a:ext>
                </a:extLst>
              </p:cNvPr>
              <p:cNvSpPr/>
              <p:nvPr/>
            </p:nvSpPr>
            <p:spPr>
              <a:xfrm>
                <a:off x="10554083" y="1101854"/>
                <a:ext cx="557295" cy="508472"/>
              </a:xfrm>
              <a:prstGeom prst="ellips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5C083C4-DA8F-4A1B-A279-13526728F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4658" b="99178" l="1542" r="15108">
                            <a14:foregroundMark x1="4933" y1="79178" x2="4933" y2="79178"/>
                            <a14:foregroundMark x1="5858" y1="75890" x2="5858" y2="75890"/>
                            <a14:foregroundMark x1="5242" y1="76986" x2="5242" y2="76986"/>
                            <a14:foregroundMark x1="13361" y1="90959" x2="13361" y2="90959"/>
                            <a14:foregroundMark x1="11614" y1="96986" x2="11614" y2="96986"/>
                          </a14:backgroundRemoval>
                        </a14:imgEffect>
                      </a14:imgLayer>
                    </a14:imgProps>
                  </a:ext>
                </a:extLst>
              </a:blip>
              <a:srcRect t="60946" r="83148"/>
              <a:stretch/>
            </p:blipFill>
            <p:spPr>
              <a:xfrm>
                <a:off x="10377037" y="829914"/>
                <a:ext cx="911386" cy="792294"/>
              </a:xfrm>
              <a:prstGeom prst="rect">
                <a:avLst/>
              </a:prstGeom>
            </p:spPr>
          </p:pic>
        </p:grpSp>
      </p:grpSp>
      <p:sp>
        <p:nvSpPr>
          <p:cNvPr id="38" name="모서리가 둥근 직사각형 29">
            <a:extLst>
              <a:ext uri="{FF2B5EF4-FFF2-40B4-BE49-F238E27FC236}">
                <a16:creationId xmlns:a16="http://schemas.microsoft.com/office/drawing/2014/main" id="{F4B3158D-A737-4647-A59C-D03024A3C27C}"/>
              </a:ext>
            </a:extLst>
          </p:cNvPr>
          <p:cNvSpPr/>
          <p:nvPr/>
        </p:nvSpPr>
        <p:spPr>
          <a:xfrm>
            <a:off x="2224203" y="3154016"/>
            <a:ext cx="946558" cy="72597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0" name="모서리가 둥근 직사각형 29">
            <a:extLst>
              <a:ext uri="{FF2B5EF4-FFF2-40B4-BE49-F238E27FC236}">
                <a16:creationId xmlns:a16="http://schemas.microsoft.com/office/drawing/2014/main" id="{6DFA1098-F924-43C2-B635-79E5B9F2326A}"/>
              </a:ext>
            </a:extLst>
          </p:cNvPr>
          <p:cNvSpPr/>
          <p:nvPr/>
        </p:nvSpPr>
        <p:spPr>
          <a:xfrm>
            <a:off x="584498" y="3725195"/>
            <a:ext cx="766474" cy="584106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2" name="모서리가 둥근 직사각형 29">
            <a:extLst>
              <a:ext uri="{FF2B5EF4-FFF2-40B4-BE49-F238E27FC236}">
                <a16:creationId xmlns:a16="http://schemas.microsoft.com/office/drawing/2014/main" id="{523575C0-2D0B-483E-A1B1-E078F58DADA1}"/>
              </a:ext>
            </a:extLst>
          </p:cNvPr>
          <p:cNvSpPr/>
          <p:nvPr/>
        </p:nvSpPr>
        <p:spPr>
          <a:xfrm>
            <a:off x="192303" y="2556535"/>
            <a:ext cx="3804175" cy="43589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3" name="모서리가 둥근 직사각형 29">
            <a:extLst>
              <a:ext uri="{FF2B5EF4-FFF2-40B4-BE49-F238E27FC236}">
                <a16:creationId xmlns:a16="http://schemas.microsoft.com/office/drawing/2014/main" id="{29012B20-40C9-4F12-9A5E-DF544D37E593}"/>
              </a:ext>
            </a:extLst>
          </p:cNvPr>
          <p:cNvSpPr/>
          <p:nvPr/>
        </p:nvSpPr>
        <p:spPr>
          <a:xfrm>
            <a:off x="226162" y="4309301"/>
            <a:ext cx="1073170" cy="62345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4" name="모서리가 둥근 직사각형 29">
            <a:extLst>
              <a:ext uri="{FF2B5EF4-FFF2-40B4-BE49-F238E27FC236}">
                <a16:creationId xmlns:a16="http://schemas.microsoft.com/office/drawing/2014/main" id="{3B0012E2-A602-4837-877E-1B9C536DD9B0}"/>
              </a:ext>
            </a:extLst>
          </p:cNvPr>
          <p:cNvSpPr/>
          <p:nvPr/>
        </p:nvSpPr>
        <p:spPr>
          <a:xfrm>
            <a:off x="3119120" y="3879986"/>
            <a:ext cx="873720" cy="107417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6" name="모서리가 둥근 직사각형 29">
            <a:extLst>
              <a:ext uri="{FF2B5EF4-FFF2-40B4-BE49-F238E27FC236}">
                <a16:creationId xmlns:a16="http://schemas.microsoft.com/office/drawing/2014/main" id="{5562A32F-1EE9-44ED-A8D2-7B58A9BC8E14}"/>
              </a:ext>
            </a:extLst>
          </p:cNvPr>
          <p:cNvSpPr/>
          <p:nvPr/>
        </p:nvSpPr>
        <p:spPr>
          <a:xfrm>
            <a:off x="5709426" y="3964148"/>
            <a:ext cx="770054" cy="72597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7" name="모서리가 둥근 직사각형 29">
            <a:extLst>
              <a:ext uri="{FF2B5EF4-FFF2-40B4-BE49-F238E27FC236}">
                <a16:creationId xmlns:a16="http://schemas.microsoft.com/office/drawing/2014/main" id="{D23DEA68-BE78-4840-B5D2-0366B2064CAF}"/>
              </a:ext>
            </a:extLst>
          </p:cNvPr>
          <p:cNvSpPr/>
          <p:nvPr/>
        </p:nvSpPr>
        <p:spPr>
          <a:xfrm>
            <a:off x="7685453" y="3812000"/>
            <a:ext cx="1102508" cy="878117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8" name="모서리가 둥근 직사각형 29">
            <a:extLst>
              <a:ext uri="{FF2B5EF4-FFF2-40B4-BE49-F238E27FC236}">
                <a16:creationId xmlns:a16="http://schemas.microsoft.com/office/drawing/2014/main" id="{E38D3349-43C9-468E-8A02-32977007816C}"/>
              </a:ext>
            </a:extLst>
          </p:cNvPr>
          <p:cNvSpPr/>
          <p:nvPr/>
        </p:nvSpPr>
        <p:spPr>
          <a:xfrm>
            <a:off x="4991945" y="2582253"/>
            <a:ext cx="4197026" cy="49106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4A3D9E70-FBD3-4CD9-8525-AFBC0C772271}"/>
              </a:ext>
            </a:extLst>
          </p:cNvPr>
          <p:cNvSpPr/>
          <p:nvPr/>
        </p:nvSpPr>
        <p:spPr>
          <a:xfrm>
            <a:off x="4124960" y="3352800"/>
            <a:ext cx="744749" cy="90975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69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EEA2D975-BB4B-45C2-98E2-B4561351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04" y="1546926"/>
            <a:ext cx="4708318" cy="25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분석 내용을 바탕으로 전투 구간 핵심 시스템 기획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71C95B-4F10-46E9-B454-CED87E79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6" y="1486134"/>
            <a:ext cx="4716914" cy="2695716"/>
          </a:xfrm>
          <a:prstGeom prst="rect">
            <a:avLst/>
          </a:prstGeom>
        </p:spPr>
      </p:pic>
      <p:sp>
        <p:nvSpPr>
          <p:cNvPr id="12" name="모서리가 둥근 직사각형 31">
            <a:extLst>
              <a:ext uri="{FF2B5EF4-FFF2-40B4-BE49-F238E27FC236}">
                <a16:creationId xmlns:a16="http://schemas.microsoft.com/office/drawing/2014/main" id="{2BFF6C4A-38E5-41A1-A0FD-354303054B6A}"/>
              </a:ext>
            </a:extLst>
          </p:cNvPr>
          <p:cNvSpPr/>
          <p:nvPr/>
        </p:nvSpPr>
        <p:spPr>
          <a:xfrm>
            <a:off x="444744" y="4278081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(4)</a:t>
            </a:r>
            <a:r>
              <a:rPr lang="ko-KR" altLang="en-US" sz="1200" b="1" dirty="0">
                <a:solidFill>
                  <a:schemeClr val="tx1"/>
                </a:solidFill>
              </a:rPr>
              <a:t>플레이어 캐릭터</a:t>
            </a:r>
          </a:p>
        </p:txBody>
      </p:sp>
      <p:cxnSp>
        <p:nvCxnSpPr>
          <p:cNvPr id="13" name="꺾인 연결선 175">
            <a:extLst>
              <a:ext uri="{FF2B5EF4-FFF2-40B4-BE49-F238E27FC236}">
                <a16:creationId xmlns:a16="http://schemas.microsoft.com/office/drawing/2014/main" id="{FE3504D8-1CDE-4020-8E2A-3617926017D6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10800000" flipV="1">
            <a:off x="444744" y="3543081"/>
            <a:ext cx="582594" cy="888000"/>
          </a:xfrm>
          <a:prstGeom prst="bentConnector3">
            <a:avLst>
              <a:gd name="adj1" fmla="val 13923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FD5E1CF9-EEB7-410F-94AB-FC28684480F7}"/>
              </a:ext>
            </a:extLst>
          </p:cNvPr>
          <p:cNvSpPr/>
          <p:nvPr/>
        </p:nvSpPr>
        <p:spPr>
          <a:xfrm>
            <a:off x="3570011" y="2761977"/>
            <a:ext cx="1271042" cy="115243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7AAEFB31-3CFA-4D52-97BB-9321DB7EC45E}"/>
              </a:ext>
            </a:extLst>
          </p:cNvPr>
          <p:cNvSpPr/>
          <p:nvPr/>
        </p:nvSpPr>
        <p:spPr>
          <a:xfrm>
            <a:off x="1027338" y="3157495"/>
            <a:ext cx="1271042" cy="77117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9">
            <a:extLst>
              <a:ext uri="{FF2B5EF4-FFF2-40B4-BE49-F238E27FC236}">
                <a16:creationId xmlns:a16="http://schemas.microsoft.com/office/drawing/2014/main" id="{19A5D947-32C4-4AE9-9960-869C117D90F6}"/>
              </a:ext>
            </a:extLst>
          </p:cNvPr>
          <p:cNvSpPr/>
          <p:nvPr/>
        </p:nvSpPr>
        <p:spPr>
          <a:xfrm>
            <a:off x="444743" y="1539421"/>
            <a:ext cx="1768613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1501FF81-37B6-4EE9-953A-3C64414C359D}"/>
              </a:ext>
            </a:extLst>
          </p:cNvPr>
          <p:cNvSpPr/>
          <p:nvPr/>
        </p:nvSpPr>
        <p:spPr>
          <a:xfrm>
            <a:off x="679423" y="1084523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(1)</a:t>
            </a:r>
            <a:r>
              <a:rPr lang="ko-KR" altLang="en-US" sz="1200" b="1" dirty="0">
                <a:solidFill>
                  <a:schemeClr val="tx1"/>
                </a:solidFill>
              </a:rPr>
              <a:t>캐릭터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5" name="꺾인 연결선 175">
            <a:extLst>
              <a:ext uri="{FF2B5EF4-FFF2-40B4-BE49-F238E27FC236}">
                <a16:creationId xmlns:a16="http://schemas.microsoft.com/office/drawing/2014/main" id="{71AF247A-1B43-41CF-825E-30FEB85BC4EE}"/>
              </a:ext>
            </a:extLst>
          </p:cNvPr>
          <p:cNvCxnSpPr>
            <a:cxnSpLocks/>
            <a:stCxn id="27" idx="0"/>
            <a:endCxn id="34" idx="2"/>
          </p:cNvCxnSpPr>
          <p:nvPr/>
        </p:nvCxnSpPr>
        <p:spPr>
          <a:xfrm rot="5400000" flipH="1" flipV="1">
            <a:off x="1271787" y="1447786"/>
            <a:ext cx="148898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175">
            <a:extLst>
              <a:ext uri="{FF2B5EF4-FFF2-40B4-BE49-F238E27FC236}">
                <a16:creationId xmlns:a16="http://schemas.microsoft.com/office/drawing/2014/main" id="{008B6B16-A56B-4802-B461-D6F9A78F0EF4}"/>
              </a:ext>
            </a:extLst>
          </p:cNvPr>
          <p:cNvCxnSpPr>
            <a:cxnSpLocks/>
            <a:stCxn id="26" idx="0"/>
            <a:endCxn id="48" idx="2"/>
          </p:cNvCxnSpPr>
          <p:nvPr/>
        </p:nvCxnSpPr>
        <p:spPr>
          <a:xfrm rot="5400000" flipH="1" flipV="1">
            <a:off x="3031992" y="1447787"/>
            <a:ext cx="148899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31">
            <a:extLst>
              <a:ext uri="{FF2B5EF4-FFF2-40B4-BE49-F238E27FC236}">
                <a16:creationId xmlns:a16="http://schemas.microsoft.com/office/drawing/2014/main" id="{D0957BA4-E29D-4439-937E-2B651A9C4C83}"/>
              </a:ext>
            </a:extLst>
          </p:cNvPr>
          <p:cNvSpPr/>
          <p:nvPr/>
        </p:nvSpPr>
        <p:spPr>
          <a:xfrm>
            <a:off x="2439628" y="1084523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(2)</a:t>
            </a:r>
            <a:r>
              <a:rPr lang="ko-KR" altLang="en-US" sz="1200" b="1" dirty="0">
                <a:solidFill>
                  <a:schemeClr val="tx1"/>
                </a:solidFill>
              </a:rPr>
              <a:t>보스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31">
            <a:extLst>
              <a:ext uri="{FF2B5EF4-FFF2-40B4-BE49-F238E27FC236}">
                <a16:creationId xmlns:a16="http://schemas.microsoft.com/office/drawing/2014/main" id="{8E415D57-B4C8-4AA9-8AE6-B3A186BA1501}"/>
              </a:ext>
            </a:extLst>
          </p:cNvPr>
          <p:cNvSpPr/>
          <p:nvPr/>
        </p:nvSpPr>
        <p:spPr>
          <a:xfrm>
            <a:off x="3103670" y="4278081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(3)</a:t>
            </a:r>
            <a:r>
              <a:rPr lang="ko-KR" altLang="en-US" sz="1200" b="1" dirty="0">
                <a:solidFill>
                  <a:schemeClr val="tx1"/>
                </a:solidFill>
              </a:rPr>
              <a:t>보스 몬스터</a:t>
            </a:r>
          </a:p>
        </p:txBody>
      </p:sp>
      <p:cxnSp>
        <p:nvCxnSpPr>
          <p:cNvPr id="62" name="꺾인 연결선 175">
            <a:extLst>
              <a:ext uri="{FF2B5EF4-FFF2-40B4-BE49-F238E27FC236}">
                <a16:creationId xmlns:a16="http://schemas.microsoft.com/office/drawing/2014/main" id="{ABDA1E2E-190D-4E8B-911F-D83B7F604527}"/>
              </a:ext>
            </a:extLst>
          </p:cNvPr>
          <p:cNvCxnSpPr>
            <a:cxnSpLocks/>
            <a:stCxn id="14" idx="3"/>
            <a:endCxn id="61" idx="3"/>
          </p:cNvCxnSpPr>
          <p:nvPr/>
        </p:nvCxnSpPr>
        <p:spPr>
          <a:xfrm>
            <a:off x="4841053" y="3338193"/>
            <a:ext cx="299469" cy="1092888"/>
          </a:xfrm>
          <a:prstGeom prst="bentConnector3">
            <a:avLst>
              <a:gd name="adj1" fmla="val 176335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표 19">
            <a:extLst>
              <a:ext uri="{FF2B5EF4-FFF2-40B4-BE49-F238E27FC236}">
                <a16:creationId xmlns:a16="http://schemas.microsoft.com/office/drawing/2014/main" id="{8CD9DBFD-4945-4CD2-BE4D-7DFE767E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42253"/>
              </p:ext>
            </p:extLst>
          </p:nvPr>
        </p:nvGraphicFramePr>
        <p:xfrm>
          <a:off x="5436187" y="1539421"/>
          <a:ext cx="6519405" cy="172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107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421138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3820160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캐릭터의 스킬 정보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 재 사용 대기시간 등 표시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보유 속성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HP </a:t>
                      </a:r>
                      <a:r>
                        <a:rPr lang="ko-KR" altLang="en-US" sz="1200" dirty="0"/>
                        <a:t>백분율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그로기 게이지 등 표기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몬스터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우측에서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플레이어 캐릭터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좌측에서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73601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5CADB85F-68EB-4D0E-A989-808F333E71E4}"/>
              </a:ext>
            </a:extLst>
          </p:cNvPr>
          <p:cNvGrpSpPr/>
          <p:nvPr/>
        </p:nvGrpSpPr>
        <p:grpSpPr>
          <a:xfrm>
            <a:off x="2168680" y="1460202"/>
            <a:ext cx="391633" cy="306001"/>
            <a:chOff x="10377037" y="829914"/>
            <a:chExt cx="911386" cy="79229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58F1072-5F1B-45F9-879E-82238F8999B7}"/>
                </a:ext>
              </a:extLst>
            </p:cNvPr>
            <p:cNvSpPr/>
            <p:nvPr/>
          </p:nvSpPr>
          <p:spPr>
            <a:xfrm>
              <a:off x="10554083" y="1101854"/>
              <a:ext cx="557295" cy="508472"/>
            </a:xfrm>
            <a:prstGeom prst="ellips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3F25ED-EC34-4D8B-BB28-562186408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58" b="99178" l="1542" r="15108">
                          <a14:foregroundMark x1="4933" y1="79178" x2="4933" y2="79178"/>
                          <a14:foregroundMark x1="5858" y1="75890" x2="5858" y2="75890"/>
                          <a14:foregroundMark x1="5242" y1="76986" x2="5242" y2="76986"/>
                          <a14:foregroundMark x1="13361" y1="90959" x2="13361" y2="90959"/>
                          <a14:foregroundMark x1="11614" y1="96986" x2="11614" y2="96986"/>
                        </a14:backgroundRemoval>
                      </a14:imgEffect>
                    </a14:imgLayer>
                  </a14:imgProps>
                </a:ext>
              </a:extLst>
            </a:blip>
            <a:srcRect t="60946" r="83148"/>
            <a:stretch/>
          </p:blipFill>
          <p:spPr>
            <a:xfrm>
              <a:off x="10377037" y="829914"/>
              <a:ext cx="911386" cy="792294"/>
            </a:xfrm>
            <a:prstGeom prst="rect">
              <a:avLst/>
            </a:prstGeom>
          </p:spPr>
        </p:pic>
      </p:grpSp>
      <p:sp>
        <p:nvSpPr>
          <p:cNvPr id="26" name="모서리가 둥근 직사각형 29">
            <a:extLst>
              <a:ext uri="{FF2B5EF4-FFF2-40B4-BE49-F238E27FC236}">
                <a16:creationId xmlns:a16="http://schemas.microsoft.com/office/drawing/2014/main" id="{408D5118-D12A-4078-A978-0A4429C5A9CB}"/>
              </a:ext>
            </a:extLst>
          </p:cNvPr>
          <p:cNvSpPr/>
          <p:nvPr/>
        </p:nvSpPr>
        <p:spPr>
          <a:xfrm>
            <a:off x="2213356" y="1539422"/>
            <a:ext cx="1751797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8" name="표 19">
            <a:extLst>
              <a:ext uri="{FF2B5EF4-FFF2-40B4-BE49-F238E27FC236}">
                <a16:creationId xmlns:a16="http://schemas.microsoft.com/office/drawing/2014/main" id="{C1A861B6-9329-482E-B421-C654C5C936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709499"/>
              </p:ext>
            </p:extLst>
          </p:nvPr>
        </p:nvGraphicFramePr>
        <p:xfrm>
          <a:off x="444743" y="4813536"/>
          <a:ext cx="5549657" cy="18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991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209747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3251919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 방법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피격 시 데미지 </a:t>
                      </a:r>
                      <a:r>
                        <a:rPr lang="en-US" altLang="ko-KR" sz="1200" dirty="0"/>
                        <a:t>% </a:t>
                      </a:r>
                      <a:r>
                        <a:rPr lang="ko-KR" altLang="en-US" sz="1200" dirty="0"/>
                        <a:t>경감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시 방어 상태 지속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타이밍에 맞춰 공격을 회피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불가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7857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공격 속도에 비례해 모션 재생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별 조건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 마다 발동 조건과 효과를 달리하여 유저가 선택 할 수 있는 부분으로 남김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</a:tbl>
          </a:graphicData>
        </a:graphic>
      </p:graphicFrame>
      <p:graphicFrame>
        <p:nvGraphicFramePr>
          <p:cNvPr id="79" name="표 19">
            <a:extLst>
              <a:ext uri="{FF2B5EF4-FFF2-40B4-BE49-F238E27FC236}">
                <a16:creationId xmlns:a16="http://schemas.microsoft.com/office/drawing/2014/main" id="{33EBD673-B221-4A3B-9E87-3FF467A4E3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730034"/>
              </p:ext>
            </p:extLst>
          </p:nvPr>
        </p:nvGraphicFramePr>
        <p:xfrm>
          <a:off x="6446575" y="4813536"/>
          <a:ext cx="5549657" cy="187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991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209747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3251919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패턴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피격 시 데미지 </a:t>
                      </a:r>
                      <a:r>
                        <a:rPr lang="en-US" altLang="ko-KR" sz="1200" dirty="0"/>
                        <a:t>% </a:t>
                      </a:r>
                      <a:r>
                        <a:rPr lang="ko-KR" altLang="en-US" sz="1200" dirty="0"/>
                        <a:t>경감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시 방어 상태 지속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타이밍에 맞춰 공격을 회피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불가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7857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공격 속도에 비례해 모션 재생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별 조건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 마다 발동 조건과 효과를 달리하여 유저가 선택 할 수 있는 부분으로 남김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</a:tbl>
          </a:graphicData>
        </a:graphic>
      </p:graphicFrame>
      <p:graphicFrame>
        <p:nvGraphicFramePr>
          <p:cNvPr id="80" name="표 19">
            <a:extLst>
              <a:ext uri="{FF2B5EF4-FFF2-40B4-BE49-F238E27FC236}">
                <a16:creationId xmlns:a16="http://schemas.microsoft.com/office/drawing/2014/main" id="{F2D544F6-C605-4D82-B36D-5BA1878C05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246880"/>
              </p:ext>
            </p:extLst>
          </p:nvPr>
        </p:nvGraphicFramePr>
        <p:xfrm>
          <a:off x="441949" y="5061506"/>
          <a:ext cx="8661411" cy="163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03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460868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5628640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326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 방법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26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피격 시 데미지 </a:t>
                      </a:r>
                      <a:r>
                        <a:rPr lang="en-US" altLang="ko-KR" sz="1200" dirty="0"/>
                        <a:t>% </a:t>
                      </a:r>
                      <a:r>
                        <a:rPr lang="ko-KR" altLang="en-US" sz="1200" dirty="0"/>
                        <a:t>경감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시 방어 상태 지속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26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타이밍에 맞춰 공격을 회피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불가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78579"/>
                  </a:ext>
                </a:extLst>
              </a:tr>
              <a:tr h="326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공격 속도에 비례해 모션 재생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26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별 조건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 마다 발동 조건과 효과를 달리하여 유저가 선택 할 수 있는 부분으로 남김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A652D300-83FE-4AF5-8724-E527DB1A8D09}"/>
              </a:ext>
            </a:extLst>
          </p:cNvPr>
          <p:cNvGrpSpPr/>
          <p:nvPr/>
        </p:nvGrpSpPr>
        <p:grpSpPr>
          <a:xfrm>
            <a:off x="7929272" y="2408713"/>
            <a:ext cx="4717666" cy="2721648"/>
            <a:chOff x="7929272" y="2408713"/>
            <a:chExt cx="4717666" cy="2721648"/>
          </a:xfrm>
        </p:grpSpPr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5CE7A31F-F9A4-4CAD-800E-64BDE0D2E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620" y="2495437"/>
              <a:ext cx="4708318" cy="255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A95F2840-42D6-4129-B5EF-88BAF8A3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272" y="2434645"/>
              <a:ext cx="4716914" cy="2695716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1E67405C-C766-4E98-8CD9-D1996F2C1153}"/>
                </a:ext>
              </a:extLst>
            </p:cNvPr>
            <p:cNvGrpSpPr/>
            <p:nvPr/>
          </p:nvGrpSpPr>
          <p:grpSpPr>
            <a:xfrm>
              <a:off x="9675096" y="2408713"/>
              <a:ext cx="391633" cy="306001"/>
              <a:chOff x="10377037" y="829914"/>
              <a:chExt cx="911386" cy="79229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30B97B97-0B55-451E-886B-11259FD4C165}"/>
                  </a:ext>
                </a:extLst>
              </p:cNvPr>
              <p:cNvSpPr/>
              <p:nvPr/>
            </p:nvSpPr>
            <p:spPr>
              <a:xfrm>
                <a:off x="10554083" y="1101854"/>
                <a:ext cx="557295" cy="508472"/>
              </a:xfrm>
              <a:prstGeom prst="ellips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08E823B3-E5C2-44EB-A03D-4FC8C45CF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4658" b="99178" l="1542" r="15108">
                            <a14:foregroundMark x1="4933" y1="79178" x2="4933" y2="79178"/>
                            <a14:foregroundMark x1="5858" y1="75890" x2="5858" y2="75890"/>
                            <a14:foregroundMark x1="5242" y1="76986" x2="5242" y2="76986"/>
                            <a14:foregroundMark x1="13361" y1="90959" x2="13361" y2="90959"/>
                            <a14:foregroundMark x1="11614" y1="96986" x2="11614" y2="96986"/>
                          </a14:backgroundRemoval>
                        </a14:imgEffect>
                      </a14:imgLayer>
                    </a14:imgProps>
                  </a:ext>
                </a:extLst>
              </a:blip>
              <a:srcRect t="60946" r="83148"/>
              <a:stretch/>
            </p:blipFill>
            <p:spPr>
              <a:xfrm>
                <a:off x="10377037" y="829914"/>
                <a:ext cx="911386" cy="7922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06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화면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ED5030-87D5-4329-92CA-34B86AD7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467"/>
            <a:ext cx="12192000" cy="16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9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4559538" y="1830569"/>
            <a:ext cx="7423151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저장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조작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65656" y="5125725"/>
            <a:ext cx="6697194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방어를 </a:t>
            </a:r>
            <a:r>
              <a:rPr lang="ko-KR" altLang="en-US" sz="1400" b="1" dirty="0" err="1">
                <a:solidFill>
                  <a:schemeClr val="tx1"/>
                </a:solidFill>
              </a:rPr>
              <a:t>홀드하면</a:t>
            </a:r>
            <a:r>
              <a:rPr lang="ko-KR" altLang="en-US" sz="1400" b="1" dirty="0">
                <a:solidFill>
                  <a:schemeClr val="tx1"/>
                </a:solidFill>
              </a:rPr>
              <a:t> 계속 방어 모션을 취한다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59537" y="3506006"/>
            <a:ext cx="745015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가장 앞에 있는 적을 공격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공격을 홀드</a:t>
            </a:r>
            <a:r>
              <a:rPr lang="en-US" altLang="ko-KR" sz="1400" b="1" dirty="0">
                <a:solidFill>
                  <a:schemeClr val="tx1"/>
                </a:solidFill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</a:rPr>
              <a:t>터치 후 떼지 않음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하면 계속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59537" y="94007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번 충전 시 한 번의 스킬을 사용 할 수 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" name="꺾인 연결선 7"/>
          <p:cNvCxnSpPr>
            <a:stCxn id="5" idx="4"/>
            <a:endCxn id="23" idx="1"/>
          </p:cNvCxnSpPr>
          <p:nvPr/>
        </p:nvCxnSpPr>
        <p:spPr>
          <a:xfrm rot="16200000" flipH="1">
            <a:off x="-364824" y="4178042"/>
            <a:ext cx="2136249" cy="3247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2" idx="6"/>
            <a:endCxn id="25" idx="1"/>
          </p:cNvCxnSpPr>
          <p:nvPr/>
        </p:nvCxnSpPr>
        <p:spPr>
          <a:xfrm flipV="1">
            <a:off x="3987151" y="1222876"/>
            <a:ext cx="572386" cy="125587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6"/>
            <a:endCxn id="24" idx="1"/>
          </p:cNvCxnSpPr>
          <p:nvPr/>
        </p:nvCxnSpPr>
        <p:spPr>
          <a:xfrm>
            <a:off x="3987150" y="3023379"/>
            <a:ext cx="572387" cy="7654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559538" y="2168479"/>
            <a:ext cx="7423151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무기나 캐릭터 업그레이드로 충전 회수를 낮추거나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상승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59537" y="1492304"/>
            <a:ext cx="7423151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사용 시 장총으로 총을 쏘는 모션을 취하고 모션 동안 무적 상태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9537" y="4070728"/>
            <a:ext cx="745015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공격 속도와 공격력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치명타 확률에 영향을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9537" y="4417888"/>
            <a:ext cx="745015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해당 상태에서 공격 받으면 잠시 동안 공격 할 수 없는 상태가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65656" y="5693385"/>
            <a:ext cx="6697194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방어 상태에서 피격 시 감소한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5656" y="6037261"/>
            <a:ext cx="6697194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몬스터의 공격 타이밍에 맞춰 방어 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긴급 방어</a:t>
            </a:r>
            <a:r>
              <a:rPr lang="en-US" altLang="ko-KR" sz="1400" dirty="0">
                <a:solidFill>
                  <a:schemeClr val="tx1"/>
                </a:solidFill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</a:rPr>
              <a:t>가 적용된다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4539287" y="2555551"/>
            <a:ext cx="762301" cy="56984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5301588" y="2541913"/>
            <a:ext cx="6609961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충전 회수 만큼 불이 켜지고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모두 차면 스킬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발이 저장되어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위쪽에 총알 모양에 불이 들어오는 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5" name="꺾인 연결선 54"/>
          <p:cNvCxnSpPr>
            <a:stCxn id="22" idx="6"/>
            <a:endCxn id="53" idx="1"/>
          </p:cNvCxnSpPr>
          <p:nvPr/>
        </p:nvCxnSpPr>
        <p:spPr>
          <a:xfrm>
            <a:off x="3987151" y="2478750"/>
            <a:ext cx="552136" cy="3617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그림 20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957" y="5122086"/>
            <a:ext cx="2843730" cy="1242433"/>
          </a:xfrm>
          <a:prstGeom prst="rect">
            <a:avLst/>
          </a:prstGeom>
        </p:spPr>
      </p:pic>
      <p:cxnSp>
        <p:nvCxnSpPr>
          <p:cNvPr id="65" name="꺾인 연결선 64"/>
          <p:cNvCxnSpPr>
            <a:stCxn id="52" idx="3"/>
            <a:endCxn id="2070" idx="1"/>
          </p:cNvCxnSpPr>
          <p:nvPr/>
        </p:nvCxnSpPr>
        <p:spPr>
          <a:xfrm flipV="1">
            <a:off x="7562850" y="5743303"/>
            <a:ext cx="889107" cy="4649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Image result for devil eater g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8" y="935003"/>
            <a:ext cx="3799492" cy="23753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216233" y="2527599"/>
            <a:ext cx="649422" cy="744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42007" y="2742437"/>
            <a:ext cx="545143" cy="5618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Picture 2" descr="Image result for devil eater gam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857"/>
          <a:stretch/>
        </p:blipFill>
        <p:spPr bwMode="auto">
          <a:xfrm>
            <a:off x="187658" y="936585"/>
            <a:ext cx="3799492" cy="123858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직사각형 94"/>
          <p:cNvSpPr/>
          <p:nvPr/>
        </p:nvSpPr>
        <p:spPr>
          <a:xfrm>
            <a:off x="8451957" y="6272403"/>
            <a:ext cx="3557735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긴급 방어 적용 시 카운터 어택으로 공격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5851" y="947524"/>
            <a:ext cx="3801299" cy="1291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371297" y="2200077"/>
            <a:ext cx="615854" cy="557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4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202360" y="1350881"/>
            <a:ext cx="2073224" cy="3460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조작 아이콘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05376" y="1879762"/>
            <a:ext cx="1390985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스킬 사용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03461" y="3122080"/>
            <a:ext cx="1394815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방어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02360" y="552354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 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2360" y="1061524"/>
            <a:ext cx="11799140" cy="30393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 방식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8023" y="2469171"/>
            <a:ext cx="1405690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09786" y="2452489"/>
            <a:ext cx="542859" cy="47323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73429" y="3028632"/>
            <a:ext cx="415573" cy="5263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549" t="56103" r="1200" b="24558"/>
          <a:stretch/>
        </p:blipFill>
        <p:spPr>
          <a:xfrm>
            <a:off x="228157" y="1880878"/>
            <a:ext cx="506117" cy="42321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650152"/>
              </p:ext>
            </p:extLst>
          </p:nvPr>
        </p:nvGraphicFramePr>
        <p:xfrm>
          <a:off x="202361" y="5060852"/>
          <a:ext cx="5911815" cy="15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63">
                  <a:extLst>
                    <a:ext uri="{9D8B030D-6E8A-4147-A177-3AD203B41FA5}">
                      <a16:colId xmlns:a16="http://schemas.microsoft.com/office/drawing/2014/main" val="2880753165"/>
                    </a:ext>
                  </a:extLst>
                </a:gridCol>
                <a:gridCol w="1182363">
                  <a:extLst>
                    <a:ext uri="{9D8B030D-6E8A-4147-A177-3AD203B41FA5}">
                      <a16:colId xmlns:a16="http://schemas.microsoft.com/office/drawing/2014/main" val="3412874811"/>
                    </a:ext>
                  </a:extLst>
                </a:gridCol>
                <a:gridCol w="1182363">
                  <a:extLst>
                    <a:ext uri="{9D8B030D-6E8A-4147-A177-3AD203B41FA5}">
                      <a16:colId xmlns:a16="http://schemas.microsoft.com/office/drawing/2014/main" val="3364761402"/>
                    </a:ext>
                  </a:extLst>
                </a:gridCol>
                <a:gridCol w="1182363">
                  <a:extLst>
                    <a:ext uri="{9D8B030D-6E8A-4147-A177-3AD203B41FA5}">
                      <a16:colId xmlns:a16="http://schemas.microsoft.com/office/drawing/2014/main" val="3588392840"/>
                    </a:ext>
                  </a:extLst>
                </a:gridCol>
                <a:gridCol w="1182363">
                  <a:extLst>
                    <a:ext uri="{9D8B030D-6E8A-4147-A177-3AD203B41FA5}">
                      <a16:colId xmlns:a16="http://schemas.microsoft.com/office/drawing/2014/main" val="320592223"/>
                    </a:ext>
                  </a:extLst>
                </a:gridCol>
              </a:tblGrid>
              <a:tr h="3372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긴급 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9663"/>
                  </a:ext>
                </a:extLst>
              </a:tr>
              <a:tr h="337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적용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64547"/>
                  </a:ext>
                </a:extLst>
              </a:tr>
              <a:tr h="337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피격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97176"/>
                  </a:ext>
                </a:extLst>
              </a:tr>
              <a:tr h="562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 </a:t>
                      </a:r>
                      <a:r>
                        <a:rPr lang="en-US" altLang="ko-KR" sz="1200" dirty="0"/>
                        <a:t>+</a:t>
                      </a:r>
                      <a:r>
                        <a:rPr lang="ko-KR" altLang="en-US" sz="1200" dirty="0"/>
                        <a:t>카운터 어택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전체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379"/>
                  </a:ext>
                </a:extLst>
              </a:tr>
            </a:tbl>
          </a:graphicData>
        </a:graphic>
      </p:graphicFrame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65806" b="15692"/>
          <a:stretch/>
        </p:blipFill>
        <p:spPr>
          <a:xfrm>
            <a:off x="2617527" y="2118140"/>
            <a:ext cx="739138" cy="11070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4" t="39276" r="45334" b="26766"/>
          <a:stretch/>
        </p:blipFill>
        <p:spPr>
          <a:xfrm>
            <a:off x="5285498" y="3046295"/>
            <a:ext cx="828676" cy="836638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617527" y="3168563"/>
            <a:ext cx="739138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6213114" y="1559708"/>
            <a:ext cx="1776417" cy="101206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6825319" y="3146106"/>
            <a:ext cx="501165" cy="63479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5292967" y="1819467"/>
            <a:ext cx="542859" cy="47323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8110089" y="2972779"/>
            <a:ext cx="1776417" cy="9769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8110089" y="4055172"/>
            <a:ext cx="1776417" cy="110876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6825319" y="4294425"/>
            <a:ext cx="501165" cy="63479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610491" y="1412612"/>
            <a:ext cx="2270242" cy="30393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 시작</a:t>
            </a:r>
          </a:p>
        </p:txBody>
      </p:sp>
      <p:cxnSp>
        <p:nvCxnSpPr>
          <p:cNvPr id="56" name="꺾인 연결선 55"/>
          <p:cNvCxnSpPr>
            <a:stCxn id="46" idx="3"/>
            <a:endCxn id="49" idx="1"/>
          </p:cNvCxnSpPr>
          <p:nvPr/>
        </p:nvCxnSpPr>
        <p:spPr>
          <a:xfrm flipV="1">
            <a:off x="6114174" y="3463501"/>
            <a:ext cx="711145" cy="11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6" idx="3"/>
            <a:endCxn id="54" idx="1"/>
          </p:cNvCxnSpPr>
          <p:nvPr/>
        </p:nvCxnSpPr>
        <p:spPr>
          <a:xfrm>
            <a:off x="6114174" y="3464614"/>
            <a:ext cx="711145" cy="11472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4" idx="3"/>
            <a:endCxn id="53" idx="1"/>
          </p:cNvCxnSpPr>
          <p:nvPr/>
        </p:nvCxnSpPr>
        <p:spPr>
          <a:xfrm flipV="1">
            <a:off x="7326484" y="4609553"/>
            <a:ext cx="783605" cy="2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9" idx="3"/>
            <a:endCxn id="52" idx="1"/>
          </p:cNvCxnSpPr>
          <p:nvPr/>
        </p:nvCxnSpPr>
        <p:spPr>
          <a:xfrm flipV="1">
            <a:off x="7326484" y="3461234"/>
            <a:ext cx="783605" cy="2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6" idx="3"/>
            <a:endCxn id="66" idx="1"/>
          </p:cNvCxnSpPr>
          <p:nvPr/>
        </p:nvCxnSpPr>
        <p:spPr>
          <a:xfrm>
            <a:off x="6114174" y="3464614"/>
            <a:ext cx="711145" cy="23176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8110088" y="5269416"/>
            <a:ext cx="1744507" cy="103013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6825319" y="5464864"/>
            <a:ext cx="501165" cy="63479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69662" y="3656760"/>
            <a:ext cx="423107" cy="53591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69960" y="4261541"/>
            <a:ext cx="422511" cy="535165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803461" y="3711489"/>
            <a:ext cx="1394815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긴급 방어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803461" y="4300897"/>
            <a:ext cx="1394815" cy="37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방어 실패</a:t>
            </a:r>
          </a:p>
        </p:txBody>
      </p:sp>
      <p:cxnSp>
        <p:nvCxnSpPr>
          <p:cNvPr id="77" name="꺾인 연결선 76"/>
          <p:cNvCxnSpPr>
            <a:stCxn id="45" idx="3"/>
            <a:endCxn id="81" idx="1"/>
          </p:cNvCxnSpPr>
          <p:nvPr/>
        </p:nvCxnSpPr>
        <p:spPr>
          <a:xfrm>
            <a:off x="3356665" y="2671667"/>
            <a:ext cx="588130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8" t="48366" r="51909" b="19787"/>
          <a:stretch/>
        </p:blipFill>
        <p:spPr>
          <a:xfrm>
            <a:off x="3944795" y="2119917"/>
            <a:ext cx="935938" cy="1108328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3929958" y="3172329"/>
            <a:ext cx="936979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 등장</a:t>
            </a:r>
          </a:p>
        </p:txBody>
      </p:sp>
      <p:cxnSp>
        <p:nvCxnSpPr>
          <p:cNvPr id="92" name="꺾인 연결선 91"/>
          <p:cNvCxnSpPr>
            <a:stCxn id="81" idx="3"/>
            <a:endCxn id="51" idx="1"/>
          </p:cNvCxnSpPr>
          <p:nvPr/>
        </p:nvCxnSpPr>
        <p:spPr>
          <a:xfrm flipV="1">
            <a:off x="4880733" y="2056087"/>
            <a:ext cx="412234" cy="61799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51" idx="3"/>
            <a:endCxn id="48" idx="1"/>
          </p:cNvCxnSpPr>
          <p:nvPr/>
        </p:nvCxnSpPr>
        <p:spPr>
          <a:xfrm>
            <a:off x="5835826" y="2056087"/>
            <a:ext cx="377288" cy="965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81" idx="3"/>
            <a:endCxn id="46" idx="1"/>
          </p:cNvCxnSpPr>
          <p:nvPr/>
        </p:nvCxnSpPr>
        <p:spPr>
          <a:xfrm>
            <a:off x="4880733" y="2674081"/>
            <a:ext cx="404765" cy="7905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5276135" y="3877783"/>
            <a:ext cx="838039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패턴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6" name="꺾인 연결선 115"/>
          <p:cNvCxnSpPr>
            <a:stCxn id="66" idx="3"/>
            <a:endCxn id="65" idx="1"/>
          </p:cNvCxnSpPr>
          <p:nvPr/>
        </p:nvCxnSpPr>
        <p:spPr>
          <a:xfrm>
            <a:off x="7326484" y="5782259"/>
            <a:ext cx="783604" cy="22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8726633" y="1827025"/>
            <a:ext cx="526152" cy="477435"/>
          </a:xfrm>
          <a:prstGeom prst="rect">
            <a:avLst/>
          </a:prstGeom>
        </p:spPr>
      </p:pic>
      <p:cxnSp>
        <p:nvCxnSpPr>
          <p:cNvPr id="122" name="꺾인 연결선 121"/>
          <p:cNvCxnSpPr>
            <a:stCxn id="48" idx="3"/>
            <a:endCxn id="121" idx="1"/>
          </p:cNvCxnSpPr>
          <p:nvPr/>
        </p:nvCxnSpPr>
        <p:spPr>
          <a:xfrm>
            <a:off x="7989531" y="2065743"/>
            <a:ext cx="737102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8124825" y="2257762"/>
            <a:ext cx="1729769" cy="30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스킬 조건 충족 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10021800" y="1524813"/>
            <a:ext cx="1979700" cy="1081858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1" idx="3"/>
            <a:endCxn id="135" idx="1"/>
          </p:cNvCxnSpPr>
          <p:nvPr/>
        </p:nvCxnSpPr>
        <p:spPr>
          <a:xfrm flipV="1">
            <a:off x="9252785" y="2065742"/>
            <a:ext cx="76901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6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534725" y="1773729"/>
            <a:ext cx="3031864" cy="2395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스킬 사용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0034" y="4230871"/>
            <a:ext cx="6226555" cy="2312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일반 방어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02360" y="552354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 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54360" y="1210693"/>
            <a:ext cx="621222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캐릭터 상태 값 분류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122" y="1771201"/>
            <a:ext cx="2811380" cy="2398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429875" y="1210692"/>
            <a:ext cx="148041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데미지</a:t>
            </a:r>
            <a:r>
              <a:rPr lang="ko-KR" altLang="en-US" sz="1400" b="1" dirty="0">
                <a:solidFill>
                  <a:schemeClr val="tx1"/>
                </a:solidFill>
              </a:rPr>
              <a:t> 방식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0235" y="1205606"/>
            <a:ext cx="324231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조작 시 적용 우선 순위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42825" b="15692"/>
          <a:stretch/>
        </p:blipFill>
        <p:spPr>
          <a:xfrm>
            <a:off x="7163080" y="2823938"/>
            <a:ext cx="1619888" cy="88402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604710" y="4255108"/>
            <a:ext cx="4822032" cy="1933636"/>
            <a:chOff x="2001732" y="4270352"/>
            <a:chExt cx="4822032" cy="1933636"/>
          </a:xfrm>
        </p:grpSpPr>
        <p:sp>
          <p:nvSpPr>
            <p:cNvPr id="10" name="직사각형 9"/>
            <p:cNvSpPr/>
            <p:nvPr/>
          </p:nvSpPr>
          <p:spPr>
            <a:xfrm>
              <a:off x="2001732" y="4270352"/>
              <a:ext cx="4822031" cy="34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긴급 방어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88" t="36325" r="41086" b="15981"/>
            <a:stretch/>
          </p:blipFill>
          <p:spPr>
            <a:xfrm>
              <a:off x="2001732" y="4664246"/>
              <a:ext cx="2510286" cy="153974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4" t="34574" r="41617" b="15921"/>
            <a:stretch/>
          </p:blipFill>
          <p:spPr>
            <a:xfrm>
              <a:off x="4187082" y="4664246"/>
              <a:ext cx="2636682" cy="1539742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9436637" y="2461778"/>
            <a:ext cx="1706832" cy="9724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65806" b="15692"/>
          <a:stretch/>
        </p:blipFill>
        <p:spPr>
          <a:xfrm>
            <a:off x="420797" y="2130484"/>
            <a:ext cx="1084153" cy="16238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3658367" y="2190056"/>
            <a:ext cx="2672530" cy="14604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44432" r="62422" b="15557"/>
          <a:stretch/>
        </p:blipFill>
        <p:spPr>
          <a:xfrm>
            <a:off x="1508437" y="2135195"/>
            <a:ext cx="1493930" cy="16201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8" t="45920" r="66069" b="15981"/>
          <a:stretch/>
        </p:blipFill>
        <p:spPr>
          <a:xfrm>
            <a:off x="420797" y="4634132"/>
            <a:ext cx="1047465" cy="151155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26217" y="6140680"/>
            <a:ext cx="6000524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꾹 누른 상태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데미지만</a:t>
            </a:r>
            <a:r>
              <a:rPr lang="ko-KR" altLang="en-US" sz="1400" dirty="0">
                <a:solidFill>
                  <a:schemeClr val="tx1"/>
                </a:solidFill>
              </a:rPr>
              <a:t> 감소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긴급 방어 타이밍에 맞춰 조작 시 반격 사용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0798" y="3751262"/>
            <a:ext cx="2581570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가만히 있거나 공격 중일 때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58368" y="3751262"/>
            <a:ext cx="2908222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스킬 사용 시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모션 동안 무적  상태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451544" y="3265952"/>
            <a:ext cx="542859" cy="47323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962873" y="5527334"/>
            <a:ext cx="501165" cy="63479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24" t="56103" r="1200" b="24558"/>
          <a:stretch/>
        </p:blipFill>
        <p:spPr>
          <a:xfrm>
            <a:off x="5738169" y="3215812"/>
            <a:ext cx="592728" cy="4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4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36" y="542585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devil eater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5" y="941445"/>
            <a:ext cx="4061445" cy="25391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꺾인 연결선 30"/>
          <p:cNvCxnSpPr>
            <a:stCxn id="32" idx="4"/>
            <a:endCxn id="48" idx="1"/>
          </p:cNvCxnSpPr>
          <p:nvPr/>
        </p:nvCxnSpPr>
        <p:spPr>
          <a:xfrm rot="16200000" flipH="1">
            <a:off x="738478" y="3357746"/>
            <a:ext cx="492810" cy="738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35930" y="2732087"/>
            <a:ext cx="559420" cy="748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40034" y="4230871"/>
            <a:ext cx="6226555" cy="2312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일반 방어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604710" y="4255108"/>
            <a:ext cx="4822032" cy="1933636"/>
            <a:chOff x="2001732" y="4270352"/>
            <a:chExt cx="4822032" cy="1933636"/>
          </a:xfrm>
        </p:grpSpPr>
        <p:sp>
          <p:nvSpPr>
            <p:cNvPr id="39" name="직사각형 38"/>
            <p:cNvSpPr/>
            <p:nvPr/>
          </p:nvSpPr>
          <p:spPr>
            <a:xfrm>
              <a:off x="2001732" y="4270352"/>
              <a:ext cx="4822031" cy="34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긴급 방어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88" t="36325" r="41086" b="15981"/>
            <a:stretch/>
          </p:blipFill>
          <p:spPr>
            <a:xfrm>
              <a:off x="2001732" y="4664246"/>
              <a:ext cx="2510286" cy="1539742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4" t="34574" r="41617" b="15921"/>
            <a:stretch/>
          </p:blipFill>
          <p:spPr>
            <a:xfrm>
              <a:off x="4187082" y="4664246"/>
              <a:ext cx="2636682" cy="1539742"/>
            </a:xfrm>
            <a:prstGeom prst="rect">
              <a:avLst/>
            </a:prstGeom>
          </p:spPr>
        </p:pic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8" t="45920" r="66069" b="15981"/>
          <a:stretch/>
        </p:blipFill>
        <p:spPr>
          <a:xfrm>
            <a:off x="420797" y="4634132"/>
            <a:ext cx="1047465" cy="151155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26217" y="6140680"/>
            <a:ext cx="6000524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꾹 누른 상태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데미지만</a:t>
            </a:r>
            <a:r>
              <a:rPr lang="ko-KR" altLang="en-US" sz="1400" dirty="0">
                <a:solidFill>
                  <a:schemeClr val="tx1"/>
                </a:solidFill>
              </a:rPr>
              <a:t> 감소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긴급 방어 타이밍에 맞춰 조작 시 반격 사용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1354127" y="3656000"/>
            <a:ext cx="501165" cy="6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641619"/>
              </p:ext>
            </p:extLst>
          </p:nvPr>
        </p:nvGraphicFramePr>
        <p:xfrm>
          <a:off x="5791198" y="949280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5"/>
          <p:cNvSpPr>
            <a:spLocks noGrp="1"/>
          </p:cNvSpPr>
          <p:nvPr>
            <p:ph idx="1"/>
          </p:nvPr>
        </p:nvSpPr>
        <p:spPr>
          <a:xfrm>
            <a:off x="5791198" y="2280436"/>
            <a:ext cx="6177675" cy="1288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간단한 조작으로 몬스터의 패턴에 맞춰 방어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공격 하며 진행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/>
                </a:solidFill>
              </a:rPr>
              <a:t>재화로 캐릭터를 성장 시키는 것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몬스터의 </a:t>
            </a:r>
            <a:r>
              <a:rPr lang="ko-KR" altLang="en-US" sz="1400" dirty="0">
                <a:solidFill>
                  <a:schemeClr val="tx1"/>
                </a:solidFill>
              </a:rPr>
              <a:t>패턴을 파악 하고 타이밍을 학습 하여 더 높은 스테이지를 </a:t>
            </a:r>
            <a:r>
              <a:rPr lang="ko-KR" altLang="en-US" sz="1400" dirty="0" err="1">
                <a:solidFill>
                  <a:schemeClr val="tx1"/>
                </a:solidFill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</a:rPr>
              <a:t> 하는 것이 목표인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949280"/>
            <a:ext cx="5384772" cy="2619467"/>
          </a:xfrm>
          <a:prstGeom prst="rect">
            <a:avLst/>
          </a:prstGeom>
        </p:spPr>
      </p:pic>
      <p:sp>
        <p:nvSpPr>
          <p:cNvPr id="27" name="내용 개체 틀 1"/>
          <p:cNvSpPr txBox="1">
            <a:spLocks/>
          </p:cNvSpPr>
          <p:nvPr/>
        </p:nvSpPr>
        <p:spPr>
          <a:xfrm>
            <a:off x="192304" y="502406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7027" r="19508" b="5376"/>
          <a:stretch/>
        </p:blipFill>
        <p:spPr>
          <a:xfrm>
            <a:off x="3664086" y="4120194"/>
            <a:ext cx="3323531" cy="23298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6959" r="20208" b="5032"/>
          <a:stretch/>
        </p:blipFill>
        <p:spPr>
          <a:xfrm>
            <a:off x="192304" y="4116734"/>
            <a:ext cx="3287117" cy="2333342"/>
          </a:xfrm>
          <a:prstGeom prst="rect">
            <a:avLst/>
          </a:prstGeom>
        </p:spPr>
      </p:pic>
      <p:sp>
        <p:nvSpPr>
          <p:cNvPr id="16" name="내용 개체 틀 25"/>
          <p:cNvSpPr txBox="1">
            <a:spLocks/>
          </p:cNvSpPr>
          <p:nvPr/>
        </p:nvSpPr>
        <p:spPr>
          <a:xfrm>
            <a:off x="189628" y="3770183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캐릭터 업그레이드</a:t>
            </a:r>
          </a:p>
        </p:txBody>
      </p:sp>
      <p:sp>
        <p:nvSpPr>
          <p:cNvPr id="17" name="내용 개체 틀 25"/>
          <p:cNvSpPr txBox="1">
            <a:spLocks/>
          </p:cNvSpPr>
          <p:nvPr/>
        </p:nvSpPr>
        <p:spPr>
          <a:xfrm>
            <a:off x="3664086" y="3768466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무기 구매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82" y="4116734"/>
            <a:ext cx="4796591" cy="2333342"/>
          </a:xfrm>
          <a:prstGeom prst="rect">
            <a:avLst/>
          </a:prstGeom>
        </p:spPr>
      </p:pic>
      <p:sp>
        <p:nvSpPr>
          <p:cNvPr id="20" name="내용 개체 틀 25"/>
          <p:cNvSpPr txBox="1">
            <a:spLocks/>
          </p:cNvSpPr>
          <p:nvPr/>
        </p:nvSpPr>
        <p:spPr>
          <a:xfrm>
            <a:off x="7134756" y="3790359"/>
            <a:ext cx="475479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234692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6" y="4029638"/>
            <a:ext cx="5380030" cy="26171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7027" r="19508" b="5376"/>
          <a:stretch/>
        </p:blipFill>
        <p:spPr>
          <a:xfrm>
            <a:off x="8903639" y="4359173"/>
            <a:ext cx="2793176" cy="19580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6959" r="20208" b="5032"/>
          <a:stretch/>
        </p:blipFill>
        <p:spPr>
          <a:xfrm>
            <a:off x="5791199" y="4330148"/>
            <a:ext cx="2788708" cy="1979549"/>
          </a:xfrm>
          <a:prstGeom prst="rect">
            <a:avLst/>
          </a:prstGeom>
        </p:spPr>
      </p:pic>
      <p:sp>
        <p:nvSpPr>
          <p:cNvPr id="7" name="내용 개체 틀 25"/>
          <p:cNvSpPr txBox="1">
            <a:spLocks/>
          </p:cNvSpPr>
          <p:nvPr/>
        </p:nvSpPr>
        <p:spPr>
          <a:xfrm>
            <a:off x="5791199" y="4000478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캐릭터 업그레이드</a:t>
            </a:r>
          </a:p>
        </p:txBody>
      </p:sp>
      <p:sp>
        <p:nvSpPr>
          <p:cNvPr id="8" name="내용 개체 틀 25"/>
          <p:cNvSpPr txBox="1">
            <a:spLocks/>
          </p:cNvSpPr>
          <p:nvPr/>
        </p:nvSpPr>
        <p:spPr>
          <a:xfrm>
            <a:off x="8880036" y="3997183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무기 구매</a:t>
            </a:r>
          </a:p>
        </p:txBody>
      </p:sp>
      <p:sp>
        <p:nvSpPr>
          <p:cNvPr id="9" name="내용 개체 틀 25"/>
          <p:cNvSpPr txBox="1">
            <a:spLocks/>
          </p:cNvSpPr>
          <p:nvPr/>
        </p:nvSpPr>
        <p:spPr>
          <a:xfrm>
            <a:off x="192304" y="3750802"/>
            <a:ext cx="475479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chemeClr val="tx1"/>
                </a:solidFill>
              </a:rPr>
              <a:t>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361369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4935" y="550474"/>
            <a:ext cx="11802130" cy="1131199"/>
          </a:xfrm>
        </p:spPr>
        <p:txBody>
          <a:bodyPr/>
          <a:lstStyle/>
          <a:p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현재 기획 중인 게임의 코어 메커니즘과 핵심 시스템에 관한 타 게임을 분석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분석 한 내용을 기획중인 게임에 반영하기 위함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및 게임 소개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/>
        </p:nvGraphicFramePr>
        <p:xfrm>
          <a:off x="194935" y="2272254"/>
          <a:ext cx="11802129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96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8263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68786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123449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922432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634951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57CF4D6-3D75-4603-A5BA-2DBC4562168B}"/>
              </a:ext>
            </a:extLst>
          </p:cNvPr>
          <p:cNvGrpSpPr/>
          <p:nvPr/>
        </p:nvGrpSpPr>
        <p:grpSpPr>
          <a:xfrm>
            <a:off x="217169" y="2702596"/>
            <a:ext cx="4104774" cy="2741632"/>
            <a:chOff x="217169" y="2702596"/>
            <a:chExt cx="4104774" cy="27416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14" name="내용 개체 틀 4">
              <a:extLst>
                <a:ext uri="{FF2B5EF4-FFF2-40B4-BE49-F238E27FC236}">
                  <a16:creationId xmlns:a16="http://schemas.microsoft.com/office/drawing/2014/main" id="{780420B9-52CC-41CB-8DC5-7D566F59E997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몬스터와 장애물을 피하는 러닝 구간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BF62E9-CE85-4044-8B12-24668E644CD9}"/>
              </a:ext>
            </a:extLst>
          </p:cNvPr>
          <p:cNvGrpSpPr/>
          <p:nvPr/>
        </p:nvGrpSpPr>
        <p:grpSpPr>
          <a:xfrm>
            <a:off x="4461939" y="2720016"/>
            <a:ext cx="4165226" cy="2724012"/>
            <a:chOff x="4461939" y="2720016"/>
            <a:chExt cx="4165226" cy="27240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EB0B312-20A3-4782-8E43-C40B1C22A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188B44-6557-46B6-9C11-470AC293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5" name="내용 개체 틀 4">
              <a:extLst>
                <a:ext uri="{FF2B5EF4-FFF2-40B4-BE49-F238E27FC236}">
                  <a16:creationId xmlns:a16="http://schemas.microsoft.com/office/drawing/2014/main" id="{2D669417-F0E5-474E-8937-439947163604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31678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보스와 전투하는 전투 구간으로 스테이지 구성</a:t>
              </a:r>
              <a:r>
                <a:rPr lang="en-US" altLang="ko-KR" dirty="0"/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DC7033E-BBEF-4271-838B-F32D0E3DDE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8" y="3339998"/>
            <a:ext cx="905773" cy="1896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AF8F65-78C2-4795-A402-ADD26FB82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1" y="3411679"/>
            <a:ext cx="1076510" cy="171994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5437677"/>
            <a:ext cx="3244960" cy="127123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다양한 외형</a:t>
            </a:r>
            <a:r>
              <a:rPr lang="en-US" altLang="ko-KR" dirty="0"/>
              <a:t>, </a:t>
            </a:r>
            <a:r>
              <a:rPr lang="ko-KR" altLang="en-US" dirty="0" err="1"/>
              <a:t>능력치</a:t>
            </a:r>
            <a:r>
              <a:rPr lang="en-US" altLang="ko-KR" dirty="0"/>
              <a:t>,</a:t>
            </a:r>
            <a:r>
              <a:rPr lang="ko-KR" altLang="en-US" dirty="0"/>
              <a:t> 스킬을 가진 캐릭터를 수집 하고 성장 시키는 재미를 통해 게임의 지속력 확보</a:t>
            </a:r>
            <a:r>
              <a:rPr lang="en-US" altLang="ko-KR" dirty="0"/>
              <a:t>.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39359E9-14A4-4BEF-8ED0-A29AF57F2B1D}"/>
              </a:ext>
            </a:extLst>
          </p:cNvPr>
          <p:cNvSpPr txBox="1">
            <a:spLocks/>
          </p:cNvSpPr>
          <p:nvPr/>
        </p:nvSpPr>
        <p:spPr>
          <a:xfrm>
            <a:off x="194934" y="5444227"/>
            <a:ext cx="8425095" cy="126468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D31B1F"/>
                </a:solidFill>
              </a:rPr>
              <a:t>스테이지를 두 구간으로 구분 하여 러닝</a:t>
            </a:r>
            <a:r>
              <a:rPr lang="en-US" altLang="ko-KR" b="1" dirty="0">
                <a:solidFill>
                  <a:srgbClr val="D31B1F"/>
                </a:solidFill>
              </a:rPr>
              <a:t>, </a:t>
            </a:r>
            <a:r>
              <a:rPr lang="ko-KR" altLang="en-US" b="1" dirty="0">
                <a:solidFill>
                  <a:srgbClr val="D31B1F"/>
                </a:solidFill>
              </a:rPr>
              <a:t>전투의 각각의 경험에 집중 할 수 있게 기획</a:t>
            </a:r>
            <a:r>
              <a:rPr lang="en-US" altLang="ko-KR" b="1" dirty="0">
                <a:solidFill>
                  <a:srgbClr val="D31B1F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러닝</a:t>
            </a:r>
            <a:r>
              <a:rPr lang="en-US" altLang="ko-KR" dirty="0"/>
              <a:t>: </a:t>
            </a:r>
            <a:r>
              <a:rPr lang="ko-KR" altLang="en-US" dirty="0"/>
              <a:t>점프와 공격</a:t>
            </a:r>
            <a:r>
              <a:rPr lang="en-US" altLang="ko-KR" dirty="0"/>
              <a:t>, </a:t>
            </a:r>
            <a:r>
              <a:rPr lang="ko-KR" altLang="en-US" dirty="0"/>
              <a:t>단순한 조작으로 전투 구간에 도움이 되는 아이템을 획득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전투</a:t>
            </a:r>
            <a:r>
              <a:rPr lang="en-US" altLang="ko-KR" dirty="0"/>
              <a:t>: </a:t>
            </a:r>
            <a:r>
              <a:rPr lang="ko-KR" altLang="en-US" dirty="0"/>
              <a:t>보스와 </a:t>
            </a:r>
            <a:r>
              <a:rPr lang="en-US" altLang="ko-KR" dirty="0"/>
              <a:t>1:1. </a:t>
            </a:r>
            <a:r>
              <a:rPr lang="ko-KR" altLang="en-US" dirty="0"/>
              <a:t>기존 </a:t>
            </a:r>
            <a:r>
              <a:rPr lang="en-US" altLang="ko-KR" dirty="0"/>
              <a:t>RPG</a:t>
            </a:r>
            <a:r>
              <a:rPr lang="ko-KR" altLang="en-US" dirty="0"/>
              <a:t>에서 보스의 행동 관찰하고 대응 하는 경험을 방어와 공격 두 가지 조작으로 전달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194935" y="2272254"/>
            <a:ext cx="11802129" cy="4436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194935" y="1736430"/>
            <a:ext cx="11802130" cy="535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중인 게임 소개</a:t>
            </a:r>
            <a:endParaRPr lang="en-US" altLang="ko-KR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2749418"/>
            <a:ext cx="322272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217671" y="2749416"/>
            <a:ext cx="8402358" cy="26948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709481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37487" y="4517727"/>
            <a:ext cx="5277434" cy="1014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37487" y="5531889"/>
            <a:ext cx="5277434" cy="113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7486" y="3573106"/>
            <a:ext cx="5277434" cy="944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7183" y="3097416"/>
            <a:ext cx="10877021" cy="486000"/>
          </a:xfrm>
        </p:spPr>
        <p:txBody>
          <a:bodyPr/>
          <a:lstStyle/>
          <a:p>
            <a:r>
              <a:rPr lang="ko-KR" altLang="en-US" dirty="0"/>
              <a:t>핵심 시스템</a:t>
            </a:r>
            <a:r>
              <a:rPr lang="en-US" altLang="ko-KR" dirty="0"/>
              <a:t> </a:t>
            </a:r>
            <a:r>
              <a:rPr lang="ko-KR" altLang="en-US" dirty="0"/>
              <a:t>전투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96686"/>
              </p:ext>
            </p:extLst>
          </p:nvPr>
        </p:nvGraphicFramePr>
        <p:xfrm>
          <a:off x="4015726" y="713459"/>
          <a:ext cx="3578914" cy="237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457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1789457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</a:tblGrid>
              <a:tr h="201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486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486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04941"/>
                  </a:ext>
                </a:extLst>
              </a:tr>
              <a:tr h="486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636976"/>
                  </a:ext>
                </a:extLst>
              </a:tr>
            </a:tbl>
          </a:graphicData>
        </a:graphic>
      </p:graphicFrame>
      <p:pic>
        <p:nvPicPr>
          <p:cNvPr id="7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8" y="713459"/>
            <a:ext cx="3799492" cy="23753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7482062" y="4742390"/>
            <a:ext cx="818971" cy="9998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139878" y="4742390"/>
            <a:ext cx="751765" cy="6553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61256" y="3661195"/>
            <a:ext cx="676230" cy="8565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00" t="38028" r="324" b="24876"/>
          <a:stretch/>
        </p:blipFill>
        <p:spPr>
          <a:xfrm>
            <a:off x="6956790" y="4742390"/>
            <a:ext cx="716534" cy="9813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594640" y="713459"/>
            <a:ext cx="4387810" cy="23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24" t="56103" r="1200" b="24558"/>
          <a:stretch/>
        </p:blipFill>
        <p:spPr>
          <a:xfrm>
            <a:off x="139878" y="5845449"/>
            <a:ext cx="716534" cy="51161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705016" y="5522364"/>
            <a:ext cx="5277434" cy="1138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64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185754" y="3561134"/>
            <a:ext cx="6659130" cy="565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조작은 방어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공격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스킬로 총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가지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85754" y="3128584"/>
            <a:ext cx="7787171" cy="494162"/>
          </a:xfrm>
        </p:spPr>
        <p:txBody>
          <a:bodyPr/>
          <a:lstStyle/>
          <a:p>
            <a:r>
              <a:rPr lang="ko-KR" altLang="en-US" dirty="0"/>
              <a:t>핵심 시스템</a:t>
            </a:r>
            <a:r>
              <a:rPr lang="en-US" altLang="ko-KR" dirty="0"/>
              <a:t> </a:t>
            </a:r>
            <a:r>
              <a:rPr lang="ko-KR" altLang="en-US" dirty="0"/>
              <a:t>전투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185754" y="715274"/>
          <a:ext cx="707752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176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359176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359176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pic>
        <p:nvPicPr>
          <p:cNvPr id="7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6" y="715274"/>
            <a:ext cx="3799492" cy="237537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2161874" y="4420788"/>
            <a:ext cx="818971" cy="9998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4139884" y="5086973"/>
            <a:ext cx="955428" cy="832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4279644" y="4138177"/>
            <a:ext cx="751765" cy="9522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824" t="39763" b="23141"/>
          <a:stretch/>
        </p:blipFill>
        <p:spPr>
          <a:xfrm>
            <a:off x="1742474" y="4420788"/>
            <a:ext cx="716534" cy="9813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185754" y="2028825"/>
            <a:ext cx="7077528" cy="1061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간단한 조작으로 몬스터의 패턴에 맞춰 방어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공격 하며 재화를 모으고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캐릭터를 성장 시키는 재미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패턴을 파악 하고 타이밍을 학습 하여 더 높은 스테이지를 </a:t>
            </a:r>
            <a:r>
              <a:rPr lang="ko-KR" altLang="en-US" sz="1400" dirty="0" err="1">
                <a:solidFill>
                  <a:schemeClr val="tx1"/>
                </a:solidFill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</a:rPr>
              <a:t> 하는 재미를 핵심 재미로 하는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24" t="56103" r="1200" b="24558"/>
          <a:stretch/>
        </p:blipFill>
        <p:spPr>
          <a:xfrm>
            <a:off x="4139884" y="6050628"/>
            <a:ext cx="890377" cy="63573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177364" y="4345869"/>
            <a:ext cx="5667520" cy="565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적이 공격 하는 타이밍에 맞춰 방어하면 반격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77364" y="5130604"/>
            <a:ext cx="5667520" cy="565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가장 앞에 있는 적을 공격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공격 속도와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공격력에 영향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77364" y="6085699"/>
            <a:ext cx="5667520" cy="565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번 공격 시 한 번의 스킬을 사용 할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스킬 회수를 저장 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7264070" y="2336695"/>
            <a:ext cx="762301" cy="9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문서 </a:t>
            </a:r>
            <a:r>
              <a:rPr lang="ko-KR" altLang="en-US" b="1" dirty="0" err="1"/>
              <a:t>레이아웃용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52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4405161" y="714229"/>
            <a:ext cx="7786838" cy="297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" y="3680790"/>
            <a:ext cx="12191999" cy="3177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36" y="542585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</a:t>
            </a:r>
            <a:r>
              <a:rPr lang="en-US" altLang="ko-KR" b="1" dirty="0"/>
              <a:t>. </a:t>
            </a:r>
            <a:r>
              <a:rPr lang="ko-KR" altLang="en-US" b="1" dirty="0"/>
              <a:t>스킬과 공격 메커니즘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4564030" y="894766"/>
            <a:ext cx="3914940" cy="2139420"/>
          </a:xfrm>
          <a:prstGeom prst="rect">
            <a:avLst/>
          </a:prstGeom>
        </p:spPr>
      </p:pic>
      <p:pic>
        <p:nvPicPr>
          <p:cNvPr id="14" name="Picture 2" descr="Image result for devil ea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5" y="941445"/>
            <a:ext cx="4061445" cy="253914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16" idx="3"/>
            <a:endCxn id="12" idx="0"/>
          </p:cNvCxnSpPr>
          <p:nvPr/>
        </p:nvCxnSpPr>
        <p:spPr>
          <a:xfrm rot="5400000">
            <a:off x="1864046" y="1980024"/>
            <a:ext cx="495826" cy="32702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675859" y="2922587"/>
            <a:ext cx="486201" cy="520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88609" y="6165625"/>
            <a:ext cx="4103991" cy="4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캐릭터 맨 앞의 몬스터만 공격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205427" y="3849759"/>
            <a:ext cx="4087173" cy="23285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05427" y="3863039"/>
            <a:ext cx="542859" cy="473239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621085" y="894766"/>
            <a:ext cx="3362877" cy="16134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스킬 사용 가능 횟수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 차감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64030" y="2997604"/>
            <a:ext cx="3914940" cy="4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캐릭터 앞의 모든 몬스터를 공격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17277" y="2501619"/>
            <a:ext cx="3362877" cy="4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잠시 동안 무적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617277" y="2987269"/>
            <a:ext cx="3362877" cy="48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방어 중인 적을 기절 상태로 만듦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703789" y="2359587"/>
            <a:ext cx="486201" cy="446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0"/>
            <a:endCxn id="53" idx="1"/>
          </p:cNvCxnSpPr>
          <p:nvPr/>
        </p:nvCxnSpPr>
        <p:spPr>
          <a:xfrm rot="5400000" flipH="1" flipV="1">
            <a:off x="3624957" y="1420514"/>
            <a:ext cx="1261006" cy="6171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4564030" y="894766"/>
            <a:ext cx="449224" cy="4076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617277" y="4895058"/>
            <a:ext cx="3362877" cy="1764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 명중 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스킬 게이지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를 충전 하며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회 충전 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회 증가</a:t>
            </a:r>
            <a:r>
              <a:rPr lang="en-US" altLang="ko-KR" sz="1400" dirty="0">
                <a:solidFill>
                  <a:schemeClr val="tx1"/>
                </a:solidFill>
              </a:rPr>
              <a:t>. ‘</a:t>
            </a:r>
            <a:r>
              <a:rPr lang="ko-KR" altLang="en-US" sz="14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400" dirty="0">
                <a:solidFill>
                  <a:schemeClr val="tx1"/>
                </a:solidFill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</a:rPr>
              <a:t>는 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회까지 저장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8488494" y="3861083"/>
            <a:ext cx="1332918" cy="99639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10562223" y="3947582"/>
            <a:ext cx="1002741" cy="909896"/>
          </a:xfrm>
          <a:prstGeom prst="rect">
            <a:avLst/>
          </a:prstGeom>
        </p:spPr>
      </p:pic>
      <p:sp>
        <p:nvSpPr>
          <p:cNvPr id="2065" name="오른쪽 화살표 2064"/>
          <p:cNvSpPr/>
          <p:nvPr/>
        </p:nvSpPr>
        <p:spPr>
          <a:xfrm>
            <a:off x="9990932" y="1748080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8" name="그림 206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4564029" y="3877758"/>
            <a:ext cx="3919647" cy="2314560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564029" y="6158075"/>
            <a:ext cx="3924465" cy="493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피격 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조작이 불가능 해지고 짧은 무적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10562223" y="1234095"/>
            <a:ext cx="1112333" cy="135799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00" t="38028" r="324" b="24876"/>
          <a:stretch/>
        </p:blipFill>
        <p:spPr>
          <a:xfrm>
            <a:off x="8797687" y="1183445"/>
            <a:ext cx="960596" cy="1315615"/>
          </a:xfrm>
          <a:prstGeom prst="rect">
            <a:avLst/>
          </a:prstGeom>
        </p:spPr>
      </p:pic>
      <p:sp>
        <p:nvSpPr>
          <p:cNvPr id="75" name="오른쪽 화살표 74"/>
          <p:cNvSpPr/>
          <p:nvPr/>
        </p:nvSpPr>
        <p:spPr>
          <a:xfrm>
            <a:off x="9821411" y="3952041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8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448689" y="2079397"/>
            <a:ext cx="6534000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저장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3" y="716531"/>
            <a:ext cx="7787171" cy="494162"/>
          </a:xfrm>
        </p:spPr>
        <p:txBody>
          <a:bodyPr/>
          <a:lstStyle/>
          <a:p>
            <a:r>
              <a:rPr lang="ko-KR" altLang="en-US" b="1" dirty="0"/>
              <a:t>조작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4412436" y="3267471"/>
            <a:ext cx="955428" cy="832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185853" y="3757843"/>
            <a:ext cx="751765" cy="95220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24" t="56103" r="1200" b="24558"/>
          <a:stretch/>
        </p:blipFill>
        <p:spPr>
          <a:xfrm>
            <a:off x="4412436" y="1153835"/>
            <a:ext cx="890377" cy="63573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083573" y="4833221"/>
            <a:ext cx="571258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방어를 홀드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터치 후 떼지 않음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하면 계속 방어 모션을 취한다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49914" y="3327225"/>
            <a:ext cx="653253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가장 앞에 있는 적을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공격을 홀드 하면 계속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48688" y="1188906"/>
            <a:ext cx="6534000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번 충전 시 한 번의 스킬을 사용 할 수 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" name="꺾인 연결선 7"/>
          <p:cNvCxnSpPr>
            <a:stCxn id="5" idx="4"/>
            <a:endCxn id="18" idx="0"/>
          </p:cNvCxnSpPr>
          <p:nvPr/>
        </p:nvCxnSpPr>
        <p:spPr>
          <a:xfrm rot="16200000" flipH="1">
            <a:off x="417171" y="3613277"/>
            <a:ext cx="268339" cy="2079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2" idx="6"/>
            <a:endCxn id="19" idx="1"/>
          </p:cNvCxnSpPr>
          <p:nvPr/>
        </p:nvCxnSpPr>
        <p:spPr>
          <a:xfrm flipV="1">
            <a:off x="4134252" y="1471703"/>
            <a:ext cx="278184" cy="10223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6"/>
            <a:endCxn id="17" idx="1"/>
          </p:cNvCxnSpPr>
          <p:nvPr/>
        </p:nvCxnSpPr>
        <p:spPr>
          <a:xfrm>
            <a:off x="3987151" y="3240609"/>
            <a:ext cx="425285" cy="44331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448689" y="2417307"/>
            <a:ext cx="6534000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무기나 캐릭터 업그레이드로 충전 회수를 </a:t>
            </a:r>
            <a:r>
              <a:rPr lang="ko-KR" altLang="en-US" sz="1400" dirty="0" err="1">
                <a:solidFill>
                  <a:schemeClr val="tx1"/>
                </a:solidFill>
              </a:rPr>
              <a:t>낮추거나데미지를</a:t>
            </a:r>
            <a:r>
              <a:rPr lang="ko-KR" altLang="en-US" sz="1400" dirty="0">
                <a:solidFill>
                  <a:schemeClr val="tx1"/>
                </a:solidFill>
              </a:rPr>
              <a:t> 상승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48688" y="1741132"/>
            <a:ext cx="6534000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사용 시 장총으로 총을 쏘는 모션을 취하고 모션 동안 무적 상태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49914" y="3891947"/>
            <a:ext cx="653253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공격 속도와 공격력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치명타 확률에 영향을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49914" y="4239107"/>
            <a:ext cx="653253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해당 상태에서 공격 받으면 잠시 동안 공격 할 수 없는 상태가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83573" y="5400881"/>
            <a:ext cx="57125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방어 상태에서 피격 시 감소한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83573" y="5744757"/>
            <a:ext cx="5712585" cy="3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몬스터의 공격 타이밍에 맞춰 방어 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긴급 회피</a:t>
            </a:r>
            <a:r>
              <a:rPr lang="en-US" altLang="ko-KR" sz="1400" dirty="0">
                <a:solidFill>
                  <a:schemeClr val="tx1"/>
                </a:solidFill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</a:rPr>
              <a:t>가 적용된다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4410320" y="2575569"/>
            <a:ext cx="762301" cy="56984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5448689" y="2766182"/>
            <a:ext cx="6609961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충전 회수 만큼 불이 켜지고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모두 차면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위쪽에 총알 모양에 불이 들어오는 식으로 알림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5" name="꺾인 연결선 54"/>
          <p:cNvCxnSpPr>
            <a:stCxn id="22" idx="6"/>
            <a:endCxn id="53" idx="1"/>
          </p:cNvCxnSpPr>
          <p:nvPr/>
        </p:nvCxnSpPr>
        <p:spPr>
          <a:xfrm>
            <a:off x="4134252" y="2494064"/>
            <a:ext cx="276068" cy="36642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0" name="그림 20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325" y="4844324"/>
            <a:ext cx="2843730" cy="1242433"/>
          </a:xfrm>
          <a:prstGeom prst="rect">
            <a:avLst/>
          </a:prstGeom>
        </p:spPr>
      </p:pic>
      <p:cxnSp>
        <p:nvCxnSpPr>
          <p:cNvPr id="65" name="꺾인 연결선 64"/>
          <p:cNvCxnSpPr>
            <a:stCxn id="52" idx="3"/>
            <a:endCxn id="2070" idx="1"/>
          </p:cNvCxnSpPr>
          <p:nvPr/>
        </p:nvCxnSpPr>
        <p:spPr>
          <a:xfrm flipV="1">
            <a:off x="6796158" y="5465541"/>
            <a:ext cx="376167" cy="4502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5" name="그룹 2074"/>
          <p:cNvGrpSpPr/>
          <p:nvPr/>
        </p:nvGrpSpPr>
        <p:grpSpPr>
          <a:xfrm>
            <a:off x="187659" y="1152233"/>
            <a:ext cx="3946593" cy="2375371"/>
            <a:chOff x="187659" y="1152233"/>
            <a:chExt cx="3946593" cy="2375371"/>
          </a:xfrm>
        </p:grpSpPr>
        <p:pic>
          <p:nvPicPr>
            <p:cNvPr id="7" name="Picture 2" descr="Image result for devil eater gam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59" y="1152233"/>
              <a:ext cx="3799492" cy="237537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216234" y="2744829"/>
              <a:ext cx="649422" cy="74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442008" y="2959667"/>
              <a:ext cx="545143" cy="5618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Picture 2" descr="Image result for devil eater game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57"/>
            <a:stretch/>
          </p:blipFill>
          <p:spPr bwMode="auto">
            <a:xfrm>
              <a:off x="187659" y="1153815"/>
              <a:ext cx="3799492" cy="1238586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3371297" y="2013474"/>
              <a:ext cx="762955" cy="9611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8" name="꺾인 연결선 77"/>
          <p:cNvCxnSpPr>
            <a:stCxn id="18" idx="2"/>
            <a:endCxn id="23" idx="1"/>
          </p:cNvCxnSpPr>
          <p:nvPr/>
        </p:nvCxnSpPr>
        <p:spPr>
          <a:xfrm rot="16200000" flipH="1">
            <a:off x="619670" y="4652115"/>
            <a:ext cx="405969" cy="5218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17" idx="3"/>
            <a:endCxn id="24" idx="1"/>
          </p:cNvCxnSpPr>
          <p:nvPr/>
        </p:nvCxnSpPr>
        <p:spPr>
          <a:xfrm flipV="1">
            <a:off x="5367864" y="3610023"/>
            <a:ext cx="82050" cy="738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9" idx="3"/>
            <a:endCxn id="25" idx="1"/>
          </p:cNvCxnSpPr>
          <p:nvPr/>
        </p:nvCxnSpPr>
        <p:spPr>
          <a:xfrm>
            <a:off x="5302813" y="1471703"/>
            <a:ext cx="14587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53" idx="3"/>
            <a:endCxn id="54" idx="1"/>
          </p:cNvCxnSpPr>
          <p:nvPr/>
        </p:nvCxnSpPr>
        <p:spPr>
          <a:xfrm>
            <a:off x="5172621" y="2860490"/>
            <a:ext cx="276068" cy="522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7172326" y="6086757"/>
            <a:ext cx="4810124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긴급 회피 적용 시 카운터 어택으로 공격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4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16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이블 </a:t>
            </a:r>
            <a:r>
              <a:rPr lang="ko-KR" altLang="en-US" dirty="0" err="1"/>
              <a:t>이터</a:t>
            </a:r>
            <a:r>
              <a:rPr lang="ko-KR" altLang="en-US" dirty="0"/>
              <a:t> 핵심 시스템</a:t>
            </a:r>
            <a:r>
              <a:rPr lang="en-US" altLang="ko-KR" dirty="0"/>
              <a:t>, </a:t>
            </a:r>
            <a:r>
              <a:rPr lang="ko-KR" altLang="en-US" dirty="0"/>
              <a:t>메커니즘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9" y="540422"/>
            <a:ext cx="3943351" cy="24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18" y="545260"/>
            <a:ext cx="3935612" cy="246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50" y="540422"/>
            <a:ext cx="3943350" cy="24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9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4400" y="6124575"/>
            <a:ext cx="11802130" cy="544582"/>
          </a:xfrm>
        </p:spPr>
        <p:txBody>
          <a:bodyPr/>
          <a:lstStyle/>
          <a:p>
            <a:r>
              <a:rPr lang="ko-KR" altLang="en-US" dirty="0"/>
              <a:t>이블 </a:t>
            </a:r>
            <a:r>
              <a:rPr lang="ko-KR" altLang="en-US" dirty="0" err="1"/>
              <a:t>이터</a:t>
            </a:r>
            <a:r>
              <a:rPr lang="ko-KR" altLang="en-US" dirty="0"/>
              <a:t> 핵심 시스템</a:t>
            </a:r>
            <a:r>
              <a:rPr lang="en-US" altLang="ko-KR" dirty="0"/>
              <a:t>, </a:t>
            </a:r>
            <a:r>
              <a:rPr lang="ko-KR" altLang="en-US" dirty="0"/>
              <a:t>메커니즘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r>
              <a:rPr lang="en-US" altLang="ko-KR" dirty="0"/>
              <a:t>, </a:t>
            </a:r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ko-KR" altLang="en-US" dirty="0"/>
          </a:p>
        </p:txBody>
      </p:sp>
      <p:pic>
        <p:nvPicPr>
          <p:cNvPr id="6" name="Picture 2" descr="Image result for devil eater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1923562"/>
            <a:ext cx="3943350" cy="24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35" y="-1291959"/>
            <a:ext cx="9144000" cy="4448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5050" y="4633912"/>
            <a:ext cx="9144000" cy="4448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497" y="3721786"/>
            <a:ext cx="9144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038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쿠키런</a:t>
            </a:r>
            <a:r>
              <a:rPr lang="ko-KR" altLang="en-US" dirty="0"/>
              <a:t> 핵심 시스템 간단 요약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9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및 게임 소개</a:t>
            </a: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B24308-A2E3-4F92-8053-5C809E15FD07}"/>
              </a:ext>
            </a:extLst>
          </p:cNvPr>
          <p:cNvSpPr/>
          <p:nvPr/>
        </p:nvSpPr>
        <p:spPr>
          <a:xfrm>
            <a:off x="4726709" y="2945273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러닝 구간에 대한 기획 의도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BDD17C-33E5-4C64-BD89-A0C4EB6A98BB}"/>
              </a:ext>
            </a:extLst>
          </p:cNvPr>
          <p:cNvSpPr/>
          <p:nvPr/>
        </p:nvSpPr>
        <p:spPr>
          <a:xfrm>
            <a:off x="4726708" y="3510868"/>
            <a:ext cx="7279437" cy="1168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기존 러닝 게임 분석을 바탕으로 차별화 할 부분 정리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러닝 구간이 전투 구간과 상관관계를 만들기 위한 시스템 요소 구현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내용 개체 틀 1">
            <a:extLst>
              <a:ext uri="{FF2B5EF4-FFF2-40B4-BE49-F238E27FC236}">
                <a16:creationId xmlns:a16="http://schemas.microsoft.com/office/drawing/2014/main" id="{3DD91E3B-C4FF-4DAC-80E9-D2441A86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분석 핵심</a:t>
            </a:r>
            <a:endParaRPr lang="en-US" altLang="ko-KR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473F0-C664-4BDB-8C54-EB07D532E6E7}"/>
              </a:ext>
            </a:extLst>
          </p:cNvPr>
          <p:cNvSpPr/>
          <p:nvPr/>
        </p:nvSpPr>
        <p:spPr>
          <a:xfrm>
            <a:off x="4726708" y="4962501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전투 구간에 대한 기획 의도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B2AA3E-768C-45CA-9909-7FA1C9BC0647}"/>
              </a:ext>
            </a:extLst>
          </p:cNvPr>
          <p:cNvSpPr/>
          <p:nvPr/>
        </p:nvSpPr>
        <p:spPr>
          <a:xfrm>
            <a:off x="4726708" y="5528096"/>
            <a:ext cx="7279437" cy="11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핵심적인 </a:t>
            </a:r>
            <a:r>
              <a:rPr lang="ko-KR" altLang="en-US" sz="1400" dirty="0" err="1">
                <a:solidFill>
                  <a:schemeClr val="tx1"/>
                </a:solidFill>
              </a:rPr>
              <a:t>매커니즘과</a:t>
            </a:r>
            <a:r>
              <a:rPr lang="ko-KR" altLang="en-US" sz="1400" dirty="0">
                <a:solidFill>
                  <a:schemeClr val="tx1"/>
                </a:solidFill>
              </a:rPr>
              <a:t> 난이도 조절 방식 차용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유저들이 기존에 겪었던 </a:t>
            </a:r>
            <a:r>
              <a:rPr lang="ko-KR" altLang="en-US" sz="1400" b="1" dirty="0">
                <a:solidFill>
                  <a:srgbClr val="FF0000"/>
                </a:solidFill>
              </a:rPr>
              <a:t>전투의 핵심적인 경험을 모바일 환경에 적합 하게 이식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적은 수 조작 버튼으로도 즐길 수 있는 게임으로 기획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BA53C6-1700-4D41-AD03-7AC0CF8F661B}"/>
              </a:ext>
            </a:extLst>
          </p:cNvPr>
          <p:cNvSpPr/>
          <p:nvPr/>
        </p:nvSpPr>
        <p:spPr>
          <a:xfrm>
            <a:off x="4726709" y="928045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캐릭터 수집과 성장 시스템에 대한 기획 의도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EFBB90-C21B-4429-B06C-34D4F7D4D692}"/>
              </a:ext>
            </a:extLst>
          </p:cNvPr>
          <p:cNvSpPr/>
          <p:nvPr/>
        </p:nvSpPr>
        <p:spPr>
          <a:xfrm>
            <a:off x="4726708" y="1493640"/>
            <a:ext cx="7279437" cy="1168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분석 대상 </a:t>
            </a:r>
            <a:r>
              <a:rPr lang="ko-KR" altLang="en-US" sz="1400" dirty="0" err="1">
                <a:solidFill>
                  <a:schemeClr val="tx1"/>
                </a:solidFill>
              </a:rPr>
              <a:t>쿠키런</a:t>
            </a:r>
            <a:r>
              <a:rPr lang="ko-KR" altLang="en-US" sz="1400" dirty="0">
                <a:solidFill>
                  <a:schemeClr val="tx1"/>
                </a:solidFill>
              </a:rPr>
              <a:t> → 캐주얼 하지만 지속력을 갖춘 성장과 수집 모델 필요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기존 러닝 게임의 장점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짧은 시간에 깊은 집중을 요구 하는 것과 액션 장르의 장점을 합친 게임이 기획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24" name="Picture 4" descr="Image result for 쿠키 런 마라 맛 쿠키">
            <a:extLst>
              <a:ext uri="{FF2B5EF4-FFF2-40B4-BE49-F238E27FC236}">
                <a16:creationId xmlns:a16="http://schemas.microsoft.com/office/drawing/2014/main" id="{2BCF23EC-B66E-4BB0-BCDC-8C09E88B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0" y="1491988"/>
            <a:ext cx="2883875" cy="161016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61B729-0F69-43E8-8178-929118F89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0" y="4662917"/>
            <a:ext cx="2883872" cy="1402885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975B212-11D9-48D3-A298-DFCF5A759FDC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>
            <a:off x="3511384" y="1209868"/>
            <a:ext cx="1215325" cy="975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187586D-424A-4D12-81C3-7220C7678D5D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3511384" y="1209868"/>
            <a:ext cx="1215325" cy="20182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C5FC4B1-3EDA-441D-82BC-F852AFB25102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>
            <a:off x="3511381" y="4380083"/>
            <a:ext cx="1215327" cy="8652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424BF7-6AFB-4CAD-B74C-8A197472E01F}"/>
              </a:ext>
            </a:extLst>
          </p:cNvPr>
          <p:cNvSpPr/>
          <p:nvPr/>
        </p:nvSpPr>
        <p:spPr>
          <a:xfrm>
            <a:off x="627509" y="927070"/>
            <a:ext cx="288387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쿠키 </a:t>
            </a:r>
            <a:r>
              <a:rPr lang="ko-KR" altLang="en-US" sz="1400" b="1">
                <a:solidFill>
                  <a:schemeClr val="tx1"/>
                </a:solidFill>
              </a:rPr>
              <a:t>런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오븐 브레이크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7F326-FB74-4045-B262-22F7047F7A0A}"/>
              </a:ext>
            </a:extLst>
          </p:cNvPr>
          <p:cNvSpPr/>
          <p:nvPr/>
        </p:nvSpPr>
        <p:spPr>
          <a:xfrm>
            <a:off x="627506" y="4097285"/>
            <a:ext cx="288387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데빌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이터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0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7992" y="4218318"/>
            <a:ext cx="11668538" cy="245084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560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3C62C0-63CF-4484-9BEF-B0C9A64A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배색표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195D0-A843-4642-BB69-F61899ED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833687"/>
            <a:ext cx="10306050" cy="1190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11AD0E-1BA0-481B-96C0-D2621CC1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833687"/>
            <a:ext cx="10306050" cy="1190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90AF85-C87E-4AEB-AE62-255759E45219}"/>
              </a:ext>
            </a:extLst>
          </p:cNvPr>
          <p:cNvSpPr/>
          <p:nvPr/>
        </p:nvSpPr>
        <p:spPr>
          <a:xfrm>
            <a:off x="230532" y="758791"/>
            <a:ext cx="2574234" cy="278297"/>
          </a:xfrm>
          <a:prstGeom prst="rect">
            <a:avLst/>
          </a:prstGeom>
          <a:solidFill>
            <a:srgbClr val="D31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FB9112-EC31-4929-BF73-3E57E3A3F712}"/>
              </a:ext>
            </a:extLst>
          </p:cNvPr>
          <p:cNvSpPr/>
          <p:nvPr/>
        </p:nvSpPr>
        <p:spPr>
          <a:xfrm>
            <a:off x="382932" y="911191"/>
            <a:ext cx="2574234" cy="278297"/>
          </a:xfrm>
          <a:prstGeom prst="rect">
            <a:avLst/>
          </a:prstGeom>
          <a:solidFill>
            <a:srgbClr val="C3C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CFA6CF-59B9-4CF5-A230-45B19C346C2B}"/>
              </a:ext>
            </a:extLst>
          </p:cNvPr>
          <p:cNvSpPr/>
          <p:nvPr/>
        </p:nvSpPr>
        <p:spPr>
          <a:xfrm>
            <a:off x="535332" y="1063591"/>
            <a:ext cx="2574234" cy="278297"/>
          </a:xfrm>
          <a:prstGeom prst="rect">
            <a:avLst/>
          </a:prstGeom>
          <a:solidFill>
            <a:srgbClr val="008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58C997-0193-4253-8AB9-E9DD1C77B4DF}"/>
              </a:ext>
            </a:extLst>
          </p:cNvPr>
          <p:cNvSpPr/>
          <p:nvPr/>
        </p:nvSpPr>
        <p:spPr>
          <a:xfrm>
            <a:off x="687732" y="1215991"/>
            <a:ext cx="2574234" cy="278297"/>
          </a:xfrm>
          <a:prstGeom prst="rect">
            <a:avLst/>
          </a:prstGeom>
          <a:solidFill>
            <a:srgbClr val="413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8B4D55-CEC1-407B-8D96-26A228376AB4}"/>
              </a:ext>
            </a:extLst>
          </p:cNvPr>
          <p:cNvSpPr/>
          <p:nvPr/>
        </p:nvSpPr>
        <p:spPr>
          <a:xfrm>
            <a:off x="840132" y="1368391"/>
            <a:ext cx="2574234" cy="278297"/>
          </a:xfrm>
          <a:prstGeom prst="rect">
            <a:avLst/>
          </a:prstGeom>
          <a:solidFill>
            <a:srgbClr val="3A3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86417"/>
              </p:ext>
            </p:extLst>
          </p:nvPr>
        </p:nvGraphicFramePr>
        <p:xfrm>
          <a:off x="4324350" y="758791"/>
          <a:ext cx="6438900" cy="1121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303654559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775065504"/>
                    </a:ext>
                  </a:extLst>
                </a:gridCol>
              </a:tblGrid>
              <a:tr h="3801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8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65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75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811125" y="1045867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장애물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4.4(68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sp>
        <p:nvSpPr>
          <p:cNvPr id="28" name="내용 개체 틀 25"/>
          <p:cNvSpPr txBox="1">
            <a:spLocks/>
          </p:cNvSpPr>
          <p:nvPr/>
        </p:nvSpPr>
        <p:spPr>
          <a:xfrm>
            <a:off x="5791199" y="2409062"/>
            <a:ext cx="6177676" cy="128831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점프와 슬라이딩으로 장애물을 피해 젤리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점수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획득하고 멀리 가기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250</a:t>
            </a:r>
            <a:r>
              <a:rPr lang="ko-KR" altLang="en-US" dirty="0">
                <a:solidFill>
                  <a:schemeClr val="tx1"/>
                </a:solidFill>
              </a:rPr>
              <a:t>여 개의 </a:t>
            </a:r>
            <a:r>
              <a:rPr lang="ko-KR" altLang="en-US" b="1" dirty="0">
                <a:solidFill>
                  <a:srgbClr val="FF0000"/>
                </a:solidFill>
              </a:rPr>
              <a:t>캐릭터와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펫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보물을 모으고 성장 시키며 다양한 콘텐츠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이어 달리기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우정 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캐릭터 별 퀘스트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등 꾸준히 즐길 수 있는 게임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내용 개체 틀 25"/>
          <p:cNvSpPr txBox="1">
            <a:spLocks/>
          </p:cNvSpPr>
          <p:nvPr/>
        </p:nvSpPr>
        <p:spPr>
          <a:xfrm>
            <a:off x="192304" y="376167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내용 개체 틀 25"/>
          <p:cNvSpPr txBox="1">
            <a:spLocks/>
          </p:cNvSpPr>
          <p:nvPr/>
        </p:nvSpPr>
        <p:spPr>
          <a:xfrm>
            <a:off x="5803899" y="4069842"/>
            <a:ext cx="6177675" cy="25980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보통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아이템을 제외 하면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회복 방법이 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HP</a:t>
            </a:r>
            <a:r>
              <a:rPr lang="ko-KR" altLang="en-US" dirty="0">
                <a:solidFill>
                  <a:schemeClr val="tx1"/>
                </a:solidFill>
              </a:rPr>
              <a:t>량에 따라 최대 거리가 정해짐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257175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장애물에 부딪히면 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endParaRPr lang="en-US" altLang="ko-KR" dirty="0">
              <a:solidFill>
                <a:schemeClr val="tx1"/>
              </a:solidFill>
            </a:endParaRP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거대화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돌진 등 장애물을 부술 수 있게 해주는 아이템이 존재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 마다 타이밍 차이는 있으나 점프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슬라이딩 등 요구 조작 명확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쿠키 런 마라 맛 쿠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5" y="1052312"/>
            <a:ext cx="4697196" cy="262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ì¿ í¤ë°">
            <a:extLst>
              <a:ext uri="{FF2B5EF4-FFF2-40B4-BE49-F238E27FC236}">
                <a16:creationId xmlns:a16="http://schemas.microsoft.com/office/drawing/2014/main" id="{AECBBF84-2768-4F49-BFEB-1D57DFA5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5" y="4069842"/>
            <a:ext cx="4697196" cy="257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0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화면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79056" y="2224954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[2] </a:t>
            </a:r>
            <a:r>
              <a:rPr lang="ko-KR" altLang="en-US" sz="1200" b="1" dirty="0">
                <a:solidFill>
                  <a:schemeClr val="tx1"/>
                </a:solidFill>
              </a:rPr>
              <a:t>획득 코인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노란 곰 젤리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4203" y="3068906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[3] </a:t>
            </a:r>
            <a:r>
              <a:rPr lang="ko-KR" altLang="en-US" sz="1200" b="1" dirty="0">
                <a:solidFill>
                  <a:schemeClr val="tx1"/>
                </a:solidFill>
              </a:rPr>
              <a:t>퀘스트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4203" y="1833002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[1] </a:t>
            </a:r>
            <a:r>
              <a:rPr lang="ko-KR" altLang="en-US" sz="1200" b="1" dirty="0">
                <a:solidFill>
                  <a:schemeClr val="tx1"/>
                </a:solidFill>
              </a:rPr>
              <a:t>알파벳 획득 상황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06091" y="1716285"/>
            <a:ext cx="1586948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[9]</a:t>
            </a:r>
            <a:r>
              <a:rPr lang="ko-KR" altLang="en-US" sz="1200" b="1" dirty="0">
                <a:solidFill>
                  <a:schemeClr val="tx1"/>
                </a:solidFill>
              </a:rPr>
              <a:t>캐릭터 </a:t>
            </a:r>
            <a:r>
              <a:rPr lang="en-US" altLang="ko-KR" sz="1200" b="1" dirty="0">
                <a:solidFill>
                  <a:schemeClr val="tx1"/>
                </a:solidFill>
              </a:rPr>
              <a:t>HP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36763" y="1684377"/>
            <a:ext cx="2021193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[8] </a:t>
            </a:r>
            <a:r>
              <a:rPr lang="ko-KR" altLang="en-US" sz="1200" b="1" dirty="0">
                <a:solidFill>
                  <a:schemeClr val="tx1"/>
                </a:solidFill>
              </a:rPr>
              <a:t>현재 점수와 최고 점수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77" y="4284367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[5] </a:t>
            </a:r>
            <a:r>
              <a:rPr lang="ko-KR" altLang="en-US" sz="1200" b="1" dirty="0">
                <a:solidFill>
                  <a:schemeClr val="tx1"/>
                </a:solidFill>
              </a:rPr>
              <a:t>점프 조작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472058" y="2321936"/>
            <a:ext cx="4713199" cy="2456197"/>
            <a:chOff x="3334909" y="2045711"/>
            <a:chExt cx="4713199" cy="2456197"/>
          </a:xfrm>
        </p:grpSpPr>
        <p:grpSp>
          <p:nvGrpSpPr>
            <p:cNvPr id="5" name="그룹 4"/>
            <p:cNvGrpSpPr/>
            <p:nvPr/>
          </p:nvGrpSpPr>
          <p:grpSpPr>
            <a:xfrm>
              <a:off x="3334909" y="2045711"/>
              <a:ext cx="4713199" cy="2456197"/>
              <a:chOff x="3739401" y="2210693"/>
              <a:chExt cx="4713199" cy="245619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34" b="-770"/>
              <a:stretch/>
            </p:blipFill>
            <p:spPr>
              <a:xfrm>
                <a:off x="3739401" y="2210693"/>
                <a:ext cx="4713199" cy="2456197"/>
              </a:xfrm>
              <a:prstGeom prst="rect">
                <a:avLst/>
              </a:prstGeom>
            </p:spPr>
          </p:pic>
          <p:sp>
            <p:nvSpPr>
              <p:cNvPr id="24" name="모서리가 둥근 직사각형 23"/>
              <p:cNvSpPr/>
              <p:nvPr/>
            </p:nvSpPr>
            <p:spPr>
              <a:xfrm>
                <a:off x="5626953" y="2443575"/>
                <a:ext cx="1190626" cy="31934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838366" y="2219537"/>
                <a:ext cx="2542556" cy="21519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739401" y="2219538"/>
                <a:ext cx="1063640" cy="21519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739401" y="2465299"/>
                <a:ext cx="1063640" cy="310990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739401" y="2776289"/>
                <a:ext cx="1063640" cy="298842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3338029" y="3826767"/>
              <a:ext cx="1052872" cy="63343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7366958" y="3789571"/>
              <a:ext cx="662344" cy="68866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348220" y="4051686"/>
              <a:ext cx="962745" cy="42654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517520" y="3300321"/>
              <a:ext cx="452891" cy="181796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3169443" y="5210350"/>
            <a:ext cx="186081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[6]</a:t>
            </a:r>
            <a:r>
              <a:rPr lang="ko-KR" altLang="en-US" sz="1200" b="1" dirty="0">
                <a:solidFill>
                  <a:schemeClr val="tx1"/>
                </a:solidFill>
              </a:rPr>
              <a:t>착용 중인 보물 상태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731" y="5194553"/>
            <a:ext cx="160772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[7]</a:t>
            </a:r>
            <a:r>
              <a:rPr lang="ko-KR" altLang="en-US" sz="1200" b="1" dirty="0">
                <a:solidFill>
                  <a:schemeClr val="tx1"/>
                </a:solidFill>
              </a:rPr>
              <a:t>슬라이드 조작</a:t>
            </a:r>
          </a:p>
        </p:txBody>
      </p:sp>
      <p:cxnSp>
        <p:nvCxnSpPr>
          <p:cNvPr id="44" name="꺾인 연결선 43"/>
          <p:cNvCxnSpPr>
            <a:stCxn id="24" idx="3"/>
            <a:endCxn id="47" idx="2"/>
          </p:cNvCxnSpPr>
          <p:nvPr/>
        </p:nvCxnSpPr>
        <p:spPr>
          <a:xfrm flipV="1">
            <a:off x="5550236" y="1990377"/>
            <a:ext cx="597124" cy="724114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179056" y="3509449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[4] </a:t>
            </a:r>
            <a:r>
              <a:rPr lang="ko-KR" altLang="en-US" sz="1200" b="1" dirty="0">
                <a:solidFill>
                  <a:schemeClr val="tx1"/>
                </a:solidFill>
              </a:rPr>
              <a:t>캐릭터 스킬 게이지</a:t>
            </a:r>
          </a:p>
        </p:txBody>
      </p:sp>
      <p:cxnSp>
        <p:nvCxnSpPr>
          <p:cNvPr id="164" name="꺾인 연결선 163"/>
          <p:cNvCxnSpPr>
            <a:stCxn id="27" idx="0"/>
            <a:endCxn id="40" idx="2"/>
          </p:cNvCxnSpPr>
          <p:nvPr/>
        </p:nvCxnSpPr>
        <p:spPr>
          <a:xfrm rot="16200000" flipV="1">
            <a:off x="4216686" y="1705165"/>
            <a:ext cx="308495" cy="942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28" idx="0"/>
            <a:endCxn id="36" idx="3"/>
          </p:cNvCxnSpPr>
          <p:nvPr/>
        </p:nvCxnSpPr>
        <p:spPr>
          <a:xfrm rot="16200000" flipV="1">
            <a:off x="2452652" y="1779554"/>
            <a:ext cx="344779" cy="757675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9" idx="1"/>
            <a:endCxn id="11" idx="3"/>
          </p:cNvCxnSpPr>
          <p:nvPr/>
        </p:nvCxnSpPr>
        <p:spPr>
          <a:xfrm rot="10800000">
            <a:off x="2231056" y="2377955"/>
            <a:ext cx="241002" cy="354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30" idx="1"/>
            <a:endCxn id="34" idx="3"/>
          </p:cNvCxnSpPr>
          <p:nvPr/>
        </p:nvCxnSpPr>
        <p:spPr>
          <a:xfrm rot="10800000" flipV="1">
            <a:off x="2231056" y="3036952"/>
            <a:ext cx="241003" cy="1849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33" idx="1"/>
            <a:endCxn id="32" idx="3"/>
          </p:cNvCxnSpPr>
          <p:nvPr/>
        </p:nvCxnSpPr>
        <p:spPr>
          <a:xfrm rot="10800000" flipV="1">
            <a:off x="2238630" y="4419709"/>
            <a:ext cx="236549" cy="17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39" idx="1"/>
            <a:endCxn id="142" idx="3"/>
          </p:cNvCxnSpPr>
          <p:nvPr/>
        </p:nvCxnSpPr>
        <p:spPr>
          <a:xfrm rot="10800000">
            <a:off x="2231057" y="3662450"/>
            <a:ext cx="1423613" cy="4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38" idx="2"/>
            <a:endCxn id="48" idx="0"/>
          </p:cNvCxnSpPr>
          <p:nvPr/>
        </p:nvCxnSpPr>
        <p:spPr>
          <a:xfrm rot="5400000">
            <a:off x="4305351" y="4548959"/>
            <a:ext cx="455890" cy="8668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35" idx="2"/>
            <a:endCxn id="54" idx="0"/>
          </p:cNvCxnSpPr>
          <p:nvPr/>
        </p:nvCxnSpPr>
        <p:spPr>
          <a:xfrm rot="5400000">
            <a:off x="6378889" y="4738162"/>
            <a:ext cx="440093" cy="4726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602532"/>
              </p:ext>
            </p:extLst>
          </p:nvPr>
        </p:nvGraphicFramePr>
        <p:xfrm>
          <a:off x="7337986" y="938530"/>
          <a:ext cx="4650813" cy="572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28">
                  <a:extLst>
                    <a:ext uri="{9D8B030D-6E8A-4147-A177-3AD203B41FA5}">
                      <a16:colId xmlns:a16="http://schemas.microsoft.com/office/drawing/2014/main" val="3947089014"/>
                    </a:ext>
                  </a:extLst>
                </a:gridCol>
                <a:gridCol w="1132962">
                  <a:extLst>
                    <a:ext uri="{9D8B030D-6E8A-4147-A177-3AD203B41FA5}">
                      <a16:colId xmlns:a16="http://schemas.microsoft.com/office/drawing/2014/main" val="4286454038"/>
                    </a:ext>
                  </a:extLst>
                </a:gridCol>
                <a:gridCol w="2895623">
                  <a:extLst>
                    <a:ext uri="{9D8B030D-6E8A-4147-A177-3AD203B41FA5}">
                      <a16:colId xmlns:a16="http://schemas.microsoft.com/office/drawing/2014/main" val="2843641873"/>
                    </a:ext>
                  </a:extLst>
                </a:gridCol>
              </a:tblGrid>
              <a:tr h="31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32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알파벳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알파벳 젤리 획득 상황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알파벳 젤리 획득 시 보너스 타임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43097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획득 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캐릭터 강화 등 사용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재화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대량 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획득 상한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75347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진행 중인 퀘스트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4390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스킬 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캐릭터 별 스킬 재사용 대기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3481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[5]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점프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3446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착용 중인 보물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 중인 보물의 재사용 대기시간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0305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슬라이드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슬라이딩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5108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[8]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현재 점수와 최고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스테이지를 기준으로 현재 획득 한 점수와 최고 점수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89754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[9]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51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화면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ED5030-87D5-4329-92CA-34B86AD7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467"/>
            <a:ext cx="12192000" cy="164106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9FDA5C38-848B-4C6C-B68D-D0DB92916061}"/>
              </a:ext>
            </a:extLst>
          </p:cNvPr>
          <p:cNvSpPr txBox="1">
            <a:spLocks/>
          </p:cNvSpPr>
          <p:nvPr/>
        </p:nvSpPr>
        <p:spPr>
          <a:xfrm>
            <a:off x="194400" y="4283766"/>
            <a:ext cx="11802130" cy="238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 차별화 방식과 보물</a:t>
            </a:r>
            <a:r>
              <a:rPr lang="en-US" altLang="ko-KR" dirty="0"/>
              <a:t>, </a:t>
            </a:r>
            <a:r>
              <a:rPr lang="ko-KR" altLang="en-US" dirty="0"/>
              <a:t>펫 등의 존재</a:t>
            </a:r>
            <a:r>
              <a:rPr lang="en-US" altLang="ko-KR" dirty="0"/>
              <a:t>. </a:t>
            </a:r>
            <a:r>
              <a:rPr lang="ko-KR" altLang="en-US" dirty="0"/>
              <a:t>스킬 메커니즘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4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4589F2-95ED-4E7E-907F-0EE84F35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직업 별 스킬 비중</a:t>
            </a:r>
            <a:endParaRPr lang="en-US" altLang="ko-KR" dirty="0"/>
          </a:p>
          <a:p>
            <a:r>
              <a:rPr lang="ko-KR" altLang="en-US" dirty="0"/>
              <a:t>기사</a:t>
            </a:r>
            <a:r>
              <a:rPr lang="en-US" altLang="ko-KR" dirty="0"/>
              <a:t>/</a:t>
            </a:r>
            <a:r>
              <a:rPr lang="ko-KR" altLang="en-US" dirty="0"/>
              <a:t>궁수</a:t>
            </a:r>
            <a:r>
              <a:rPr lang="en-US" altLang="ko-KR" dirty="0"/>
              <a:t>/</a:t>
            </a:r>
            <a:r>
              <a:rPr lang="ko-KR" altLang="en-US" dirty="0"/>
              <a:t>마법사 순으로 스킬 비중이 증가한다</a:t>
            </a:r>
            <a:r>
              <a:rPr lang="en-US" altLang="ko-KR" dirty="0"/>
              <a:t>. </a:t>
            </a:r>
            <a:r>
              <a:rPr lang="ko-KR" altLang="en-US" dirty="0"/>
              <a:t>궁수는 타수가 많아서</a:t>
            </a:r>
            <a:r>
              <a:rPr lang="en-US" altLang="ko-KR" dirty="0"/>
              <a:t>. </a:t>
            </a:r>
            <a:r>
              <a:rPr lang="ko-KR" altLang="en-US" dirty="0"/>
              <a:t>마법사는 기본 데미지는 약한데 </a:t>
            </a:r>
            <a:r>
              <a:rPr lang="ko-KR" altLang="en-US" dirty="0" err="1"/>
              <a:t>주문력</a:t>
            </a:r>
            <a:r>
              <a:rPr lang="ko-KR" altLang="en-US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보너스가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7124E7-F8F0-45C1-AE6B-39C6C097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3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23054"/>
              </p:ext>
            </p:extLst>
          </p:nvPr>
        </p:nvGraphicFramePr>
        <p:xfrm>
          <a:off x="5816599" y="918251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5"/>
          <p:cNvSpPr>
            <a:spLocks noGrp="1"/>
          </p:cNvSpPr>
          <p:nvPr>
            <p:ph idx="1"/>
          </p:nvPr>
        </p:nvSpPr>
        <p:spPr>
          <a:xfrm>
            <a:off x="5816599" y="2249407"/>
            <a:ext cx="6177676" cy="1288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간단한 조작으로 몬스터의 패턴에 맞춰 방어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공격 하며 진행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재화를 모으고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캐릭터를 성장 시키는 것과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몬스터의 </a:t>
            </a:r>
            <a:r>
              <a:rPr lang="ko-KR" altLang="en-US" sz="1400" dirty="0">
                <a:solidFill>
                  <a:schemeClr val="tx1"/>
                </a:solidFill>
              </a:rPr>
              <a:t>패턴을 파악 하고 타이밍을 학습 하여 더 높은 스테이지를 </a:t>
            </a:r>
            <a:r>
              <a:rPr lang="ko-KR" altLang="en-US" sz="1400" dirty="0" err="1">
                <a:solidFill>
                  <a:schemeClr val="tx1"/>
                </a:solidFill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</a:rPr>
              <a:t> 하는 것이 목표인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918251"/>
            <a:ext cx="5384772" cy="2619467"/>
          </a:xfrm>
          <a:prstGeom prst="rect">
            <a:avLst/>
          </a:prstGeom>
        </p:spPr>
      </p:pic>
      <p:sp>
        <p:nvSpPr>
          <p:cNvPr id="27" name="내용 개체 틀 1"/>
          <p:cNvSpPr txBox="1">
            <a:spLocks/>
          </p:cNvSpPr>
          <p:nvPr/>
        </p:nvSpPr>
        <p:spPr>
          <a:xfrm>
            <a:off x="192304" y="502406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8880036" y="4077177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내용 개체 틀 25"/>
          <p:cNvSpPr txBox="1">
            <a:spLocks/>
          </p:cNvSpPr>
          <p:nvPr/>
        </p:nvSpPr>
        <p:spPr>
          <a:xfrm>
            <a:off x="192304" y="376167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내용 개체 틀 25"/>
          <p:cNvSpPr txBox="1">
            <a:spLocks/>
          </p:cNvSpPr>
          <p:nvPr/>
        </p:nvSpPr>
        <p:spPr>
          <a:xfrm>
            <a:off x="5816599" y="4069842"/>
            <a:ext cx="6177675" cy="25980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높은 스테이지 일 수록 감소폭 증가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규칙적으로 플레이어 앞으로 몬스터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몬스터가 한 마리 이상 일 때 플레이어 캐릭터 앞에 줄 세워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위치와 공격 유형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근접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투사체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관계 없이 플레이어에게 공격 가능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몬스터 사망 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증가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4077177"/>
            <a:ext cx="5384773" cy="259071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5" t="833" r="17777" b="21771"/>
          <a:stretch/>
        </p:blipFill>
        <p:spPr>
          <a:xfrm>
            <a:off x="2000250" y="4098925"/>
            <a:ext cx="2614612" cy="2005097"/>
          </a:xfrm>
          <a:prstGeom prst="rect">
            <a:avLst/>
          </a:prstGeom>
        </p:spPr>
      </p:pic>
      <p:sp>
        <p:nvSpPr>
          <p:cNvPr id="69" name="내용 개체 틀 25"/>
          <p:cNvSpPr txBox="1">
            <a:spLocks/>
          </p:cNvSpPr>
          <p:nvPr/>
        </p:nvSpPr>
        <p:spPr>
          <a:xfrm>
            <a:off x="1914622" y="5162550"/>
            <a:ext cx="1962053" cy="1125446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0" name="내용 개체 틀 25"/>
          <p:cNvSpPr txBox="1">
            <a:spLocks/>
          </p:cNvSpPr>
          <p:nvPr/>
        </p:nvSpPr>
        <p:spPr>
          <a:xfrm>
            <a:off x="1414703" y="4094208"/>
            <a:ext cx="3023947" cy="504477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1" name="꺾인 연결선 70"/>
          <p:cNvCxnSpPr>
            <a:stCxn id="70" idx="3"/>
          </p:cNvCxnSpPr>
          <p:nvPr/>
        </p:nvCxnSpPr>
        <p:spPr>
          <a:xfrm>
            <a:off x="4438650" y="4346447"/>
            <a:ext cx="1365249" cy="571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69" idx="3"/>
          </p:cNvCxnSpPr>
          <p:nvPr/>
        </p:nvCxnSpPr>
        <p:spPr>
          <a:xfrm flipV="1">
            <a:off x="3876675" y="5218060"/>
            <a:ext cx="1927224" cy="5072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제목 2"/>
          <p:cNvSpPr txBox="1">
            <a:spLocks/>
          </p:cNvSpPr>
          <p:nvPr/>
        </p:nvSpPr>
        <p:spPr>
          <a:xfrm>
            <a:off x="4015726" y="0"/>
            <a:ext cx="8176274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972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3623</Words>
  <Application>Microsoft Office PowerPoint</Application>
  <PresentationFormat>와이드스크린</PresentationFormat>
  <Paragraphs>637</Paragraphs>
  <Slides>41</Slides>
  <Notes>0</Notes>
  <HiddenSlides>10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Office 테마</vt:lpstr>
      <vt:lpstr>디자인 사용자 지정</vt:lpstr>
      <vt:lpstr>핵심 시스템 기획</vt:lpstr>
      <vt:lpstr>목차</vt:lpstr>
      <vt:lpstr>작성 및 게임 소개</vt:lpstr>
      <vt:lpstr>작성 및 게임 소개</vt:lpstr>
      <vt:lpstr>쿠키 런: 오븐 브레이크</vt:lpstr>
      <vt:lpstr>쿠키 런: 오븐 브레이크</vt:lpstr>
      <vt:lpstr>쿠키 런: 오븐 브레이크</vt:lpstr>
      <vt:lpstr>PowerPoint 프레젠테이션</vt:lpstr>
      <vt:lpstr>타 게임 분석</vt:lpstr>
      <vt:lpstr>데블 이터</vt:lpstr>
      <vt:lpstr>데블 이터</vt:lpstr>
      <vt:lpstr>데블 이터</vt:lpstr>
      <vt:lpstr>데블 이터</vt:lpstr>
      <vt:lpstr>데블 이터</vt:lpstr>
      <vt:lpstr>데블 이터</vt:lpstr>
      <vt:lpstr>데블 이터</vt:lpstr>
      <vt:lpstr>데블 이터</vt:lpstr>
      <vt:lpstr>전투 구간 기획</vt:lpstr>
      <vt:lpstr>전투 구간 기획</vt:lpstr>
      <vt:lpstr>전투 구간 기획</vt:lpstr>
      <vt:lpstr>전투 구간 기획</vt:lpstr>
      <vt:lpstr>전투 구간 기획</vt:lpstr>
      <vt:lpstr>쿠키 런: 오븐 브레이크</vt:lpstr>
      <vt:lpstr>데블 이터</vt:lpstr>
      <vt:lpstr>데블 이터</vt:lpstr>
      <vt:lpstr>데블 이터</vt:lpstr>
      <vt:lpstr>데블 이터</vt:lpstr>
      <vt:lpstr>데블 이터</vt:lpstr>
      <vt:lpstr>PowerPoint 프레젠테이션</vt:lpstr>
      <vt:lpstr>데블 이터</vt:lpstr>
      <vt:lpstr>데블 이터</vt:lpstr>
      <vt:lpstr>데블 이터</vt:lpstr>
      <vt:lpstr>데블 이터</vt:lpstr>
      <vt:lpstr>데블 이터</vt:lpstr>
      <vt:lpstr>PowerPoint 프레젠테이션</vt:lpstr>
      <vt:lpstr>PowerPoint 프레젠테이션</vt:lpstr>
      <vt:lpstr>타 게임 분석, 데블 이터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89</cp:revision>
  <dcterms:created xsi:type="dcterms:W3CDTF">2019-10-11T01:32:34Z</dcterms:created>
  <dcterms:modified xsi:type="dcterms:W3CDTF">2019-10-15T06:03:57Z</dcterms:modified>
</cp:coreProperties>
</file>